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7" r:id="rId6"/>
    <p:sldId id="271" r:id="rId7"/>
    <p:sldId id="281" r:id="rId8"/>
    <p:sldId id="283" r:id="rId9"/>
    <p:sldId id="284" r:id="rId10"/>
    <p:sldId id="286" r:id="rId11"/>
    <p:sldId id="285" r:id="rId12"/>
    <p:sldId id="287" r:id="rId13"/>
    <p:sldId id="291" r:id="rId14"/>
    <p:sldId id="258" r:id="rId15"/>
    <p:sldId id="288" r:id="rId16"/>
    <p:sldId id="290" r:id="rId17"/>
    <p:sldId id="267" r:id="rId18"/>
    <p:sldId id="275" r:id="rId19"/>
    <p:sldId id="289" r:id="rId20"/>
    <p:sldId id="268" r:id="rId21"/>
    <p:sldId id="292" r:id="rId22"/>
    <p:sldId id="276" r:id="rId23"/>
    <p:sldId id="293" r:id="rId24"/>
    <p:sldId id="270" r:id="rId25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56C808-1B2C-D29D-63B8-72149006D4D6}" name="Hakanen Jarno (JOTPA)" initials="HJ(" userId="S::jarno.hakanen@jotpa.fi::424a94cf-0cdd-478e-baf9-51f0766ed9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A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11296-C0BD-4408-81CD-B135D602AF81}" v="544" dt="2024-11-21T07:12:13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7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avola Krista (JOTPA)" userId="S::krista.paavola@jotpa.fi::a0b44a12-4b62-4543-9368-1a8a5dbc36b7" providerId="AD" clId="Web-{2DF11296-C0BD-4408-81CD-B135D602AF81}"/>
    <pc:docChg chg="addSld modSld">
      <pc:chgData name="Paavola Krista (JOTPA)" userId="S::krista.paavola@jotpa.fi::a0b44a12-4b62-4543-9368-1a8a5dbc36b7" providerId="AD" clId="Web-{2DF11296-C0BD-4408-81CD-B135D602AF81}" dt="2024-11-21T07:12:09.614" v="553" actId="20577"/>
      <pc:docMkLst>
        <pc:docMk/>
      </pc:docMkLst>
      <pc:sldChg chg="modSp">
        <pc:chgData name="Paavola Krista (JOTPA)" userId="S::krista.paavola@jotpa.fi::a0b44a12-4b62-4543-9368-1a8a5dbc36b7" providerId="AD" clId="Web-{2DF11296-C0BD-4408-81CD-B135D602AF81}" dt="2024-11-21T07:12:09.614" v="553" actId="20577"/>
        <pc:sldMkLst>
          <pc:docMk/>
          <pc:sldMk cId="3574002273" sldId="276"/>
        </pc:sldMkLst>
        <pc:spChg chg="mod">
          <ac:chgData name="Paavola Krista (JOTPA)" userId="S::krista.paavola@jotpa.fi::a0b44a12-4b62-4543-9368-1a8a5dbc36b7" providerId="AD" clId="Web-{2DF11296-C0BD-4408-81CD-B135D602AF81}" dt="2024-11-21T07:12:09.614" v="553" actId="20577"/>
          <ac:spMkLst>
            <pc:docMk/>
            <pc:sldMk cId="3574002273" sldId="276"/>
            <ac:spMk id="3" creationId="{B2AC04BA-B515-A38B-3E28-48826B477321}"/>
          </ac:spMkLst>
        </pc:spChg>
      </pc:sldChg>
      <pc:sldChg chg="modSp">
        <pc:chgData name="Paavola Krista (JOTPA)" userId="S::krista.paavola@jotpa.fi::a0b44a12-4b62-4543-9368-1a8a5dbc36b7" providerId="AD" clId="Web-{2DF11296-C0BD-4408-81CD-B135D602AF81}" dt="2024-11-21T07:02:45.672" v="54" actId="20577"/>
        <pc:sldMkLst>
          <pc:docMk/>
          <pc:sldMk cId="3223324075" sldId="291"/>
        </pc:sldMkLst>
        <pc:spChg chg="mod">
          <ac:chgData name="Paavola Krista (JOTPA)" userId="S::krista.paavola@jotpa.fi::a0b44a12-4b62-4543-9368-1a8a5dbc36b7" providerId="AD" clId="Web-{2DF11296-C0BD-4408-81CD-B135D602AF81}" dt="2024-11-21T07:02:45.672" v="54" actId="20577"/>
          <ac:spMkLst>
            <pc:docMk/>
            <pc:sldMk cId="3223324075" sldId="291"/>
            <ac:spMk id="3" creationId="{C5DE4A43-F430-B4FC-734D-F763CD7E3E7E}"/>
          </ac:spMkLst>
        </pc:spChg>
      </pc:sldChg>
      <pc:sldChg chg="modSp add replId">
        <pc:chgData name="Paavola Krista (JOTPA)" userId="S::krista.paavola@jotpa.fi::a0b44a12-4b62-4543-9368-1a8a5dbc36b7" providerId="AD" clId="Web-{2DF11296-C0BD-4408-81CD-B135D602AF81}" dt="2024-11-21T07:10:37.611" v="479" actId="20577"/>
        <pc:sldMkLst>
          <pc:docMk/>
          <pc:sldMk cId="3710660054" sldId="293"/>
        </pc:sldMkLst>
        <pc:spChg chg="mod">
          <ac:chgData name="Paavola Krista (JOTPA)" userId="S::krista.paavola@jotpa.fi::a0b44a12-4b62-4543-9368-1a8a5dbc36b7" providerId="AD" clId="Web-{2DF11296-C0BD-4408-81CD-B135D602AF81}" dt="2024-11-21T07:10:37.611" v="479" actId="20577"/>
          <ac:spMkLst>
            <pc:docMk/>
            <pc:sldMk cId="3710660054" sldId="293"/>
            <ac:spMk id="3" creationId="{B2AC04BA-B515-A38B-3E28-48826B4773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4F442E-7BA8-A106-75E6-CE163C6EE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740" y="0"/>
            <a:ext cx="322326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0474" cy="685714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E024A-2145-3DF2-9186-6258B4C1C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2" cy="685714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420F8-94BF-F8C7-30FE-4A35D16E5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1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2" cy="685714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E5E02-FCA6-6ACE-61DE-5D2CFE57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91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2" cy="68571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83846-3758-E554-8494-3CE7C9A8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2" cy="68571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83846-3758-E554-8494-3CE7C9A8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0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CDADC-037E-2C21-F308-9B1CE1A38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27464"/>
            <a:ext cx="3345954" cy="2364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6E07B-9663-4099-9B5D-4BA5DE11F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91"/>
          <a:stretch/>
        </p:blipFill>
        <p:spPr>
          <a:xfrm>
            <a:off x="0" y="5875219"/>
            <a:ext cx="12192000" cy="9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8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CDADC-037E-2C21-F308-9B1CE1A38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27464"/>
            <a:ext cx="3345954" cy="2364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A35DC3-9491-49A2-B095-6346BF4E4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657"/>
          <a:stretch/>
        </p:blipFill>
        <p:spPr>
          <a:xfrm>
            <a:off x="0" y="5955229"/>
            <a:ext cx="12192000" cy="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3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CDADC-037E-2C21-F308-9B1CE1A38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27464"/>
            <a:ext cx="3345954" cy="23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402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615155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1615156"/>
            <a:ext cx="6172200" cy="3973796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93579"/>
            <a:ext cx="3932237" cy="249537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2411A-AA68-31BA-4544-B74A7DB44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53E04-BFF1-76C4-3DAD-B852D938A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494" y="284484"/>
            <a:ext cx="4764505" cy="12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4F442E-7BA8-A106-75E6-CE163C6EE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494" y="284484"/>
            <a:ext cx="4764505" cy="12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529697"/>
            <a:ext cx="3932237" cy="1419240"/>
          </a:xfrm>
        </p:spPr>
        <p:txBody>
          <a:bodyPr anchor="b"/>
          <a:lstStyle>
            <a:lvl1pPr>
              <a:defRPr sz="3200" b="1">
                <a:latin typeface="Montserrat" pitchFamily="2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1529696"/>
            <a:ext cx="6172200" cy="40763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85032"/>
            <a:ext cx="3932237" cy="252100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7B1FA-A7B2-166F-3844-EC213C686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494" y="284484"/>
            <a:ext cx="4764505" cy="12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muotokie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1C092B7-81B9-7A98-7747-9743267B5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38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A781FC2A-54D3-6685-4A5B-D145E6C7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76-E1CD-E10B-FB0B-AD4A70372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5E653EE-8366-EFD0-8456-E5FFB153BCF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7956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1FC2A-54D3-6685-4A5B-D145E6C7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76-E1CD-E10B-FB0B-AD4A70372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9431C3D9-0DA4-CD3A-344D-5D0BB6C5BB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7808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1FC2A-54D3-6685-4A5B-D145E6C7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76-E1CD-E10B-FB0B-AD4A70372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65F4960-17C7-D386-F422-42897D07F1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473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1FC2A-54D3-6685-4A5B-D145E6C7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76-E1CD-E10B-FB0B-AD4A70372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6648423-7F5B-9D01-4230-6A52506ADB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03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1FC2A-54D3-6685-4A5B-D145E6C7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76-E1CD-E10B-FB0B-AD4A70372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60F8931A-DE88-1BA3-732B-4411F5307AA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529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58869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19365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1" cy="68571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83846-3758-E554-8494-3CE7C9A8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8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0B21E-0479-1AA1-44C9-8CC1567A4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75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32765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8E010-8A96-831F-5B1B-C9C5EEBDD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5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7787A04A-7160-5CDE-F09C-7786E184B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1460" y="1395664"/>
            <a:ext cx="4440856" cy="3431794"/>
          </a:xfr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DA5F-936D-B8BB-86DE-8AB7F8E43755}"/>
              </a:ext>
            </a:extLst>
          </p:cNvPr>
          <p:cNvSpPr txBox="1"/>
          <p:nvPr userDrawn="1"/>
        </p:nvSpPr>
        <p:spPr>
          <a:xfrm>
            <a:off x="2379445" y="1977847"/>
            <a:ext cx="1874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b="1" i="1">
                <a:solidFill>
                  <a:schemeClr val="bg1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A152-5365-38BD-28AB-AB66F1E49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28" r="13217" b="16297"/>
          <a:stretch/>
        </p:blipFill>
        <p:spPr>
          <a:xfrm>
            <a:off x="8153400" y="0"/>
            <a:ext cx="4038600" cy="17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1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sinin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DA5F-936D-B8BB-86DE-8AB7F8E43755}"/>
              </a:ext>
            </a:extLst>
          </p:cNvPr>
          <p:cNvSpPr txBox="1"/>
          <p:nvPr userDrawn="1"/>
        </p:nvSpPr>
        <p:spPr>
          <a:xfrm>
            <a:off x="2379445" y="1977847"/>
            <a:ext cx="1874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b="1" i="1">
                <a:solidFill>
                  <a:schemeClr val="bg1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A152-5365-38BD-28AB-AB66F1E49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28" r="13217" b="16297"/>
          <a:stretch/>
        </p:blipFill>
        <p:spPr>
          <a:xfrm>
            <a:off x="8153400" y="0"/>
            <a:ext cx="4038600" cy="174859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3119DB7-4FF7-F2DD-B88E-40EE39893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1460" y="1395664"/>
            <a:ext cx="4440856" cy="3431794"/>
          </a:xfr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944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anili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DA5F-936D-B8BB-86DE-8AB7F8E43755}"/>
              </a:ext>
            </a:extLst>
          </p:cNvPr>
          <p:cNvSpPr txBox="1"/>
          <p:nvPr userDrawn="1"/>
        </p:nvSpPr>
        <p:spPr>
          <a:xfrm>
            <a:off x="2379445" y="1977847"/>
            <a:ext cx="1874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b="1" i="1">
                <a:solidFill>
                  <a:schemeClr val="bg1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A152-5365-38BD-28AB-AB66F1E49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28" r="13217" b="16297"/>
          <a:stretch/>
        </p:blipFill>
        <p:spPr>
          <a:xfrm>
            <a:off x="8153400" y="0"/>
            <a:ext cx="4038600" cy="174859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E9D1DAAF-DA88-165F-FF4E-FE9C9C5DD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1460" y="1395664"/>
            <a:ext cx="4440856" cy="3431794"/>
          </a:xfr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684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DA5F-936D-B8BB-86DE-8AB7F8E43755}"/>
              </a:ext>
            </a:extLst>
          </p:cNvPr>
          <p:cNvSpPr txBox="1"/>
          <p:nvPr userDrawn="1"/>
        </p:nvSpPr>
        <p:spPr>
          <a:xfrm>
            <a:off x="2379445" y="1977847"/>
            <a:ext cx="1874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b="1" i="1">
                <a:solidFill>
                  <a:schemeClr val="bg1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A152-5365-38BD-28AB-AB66F1E49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28" r="13217" b="16297"/>
          <a:stretch/>
        </p:blipFill>
        <p:spPr>
          <a:xfrm>
            <a:off x="8153400" y="0"/>
            <a:ext cx="4038600" cy="174859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B8159094-6A74-0EAA-C7A0-E50469D3A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1460" y="1395664"/>
            <a:ext cx="4440856" cy="3431794"/>
          </a:xfr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452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5DA5F-936D-B8BB-86DE-8AB7F8E43755}"/>
              </a:ext>
            </a:extLst>
          </p:cNvPr>
          <p:cNvSpPr txBox="1"/>
          <p:nvPr userDrawn="1"/>
        </p:nvSpPr>
        <p:spPr>
          <a:xfrm>
            <a:off x="2379445" y="1977847"/>
            <a:ext cx="1874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b="1" i="1">
                <a:solidFill>
                  <a:schemeClr val="tx2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A152-5365-38BD-28AB-AB66F1E49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28" r="13217" b="16297"/>
          <a:stretch/>
        </p:blipFill>
        <p:spPr>
          <a:xfrm>
            <a:off x="8153400" y="0"/>
            <a:ext cx="4038600" cy="174859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E23DAE3-5741-23A1-0EBC-841708780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1460" y="1395664"/>
            <a:ext cx="4440856" cy="3431794"/>
          </a:xfrm>
        </p:spPr>
        <p:txBody>
          <a:bodyPr anchor="b"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033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värinau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, indoor, child&#10;&#10;Description automatically generated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C4C19-F5A5-909E-756B-7C6EFB174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66CB4F0B-4016-3E11-F34E-F0A0BBC7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2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85933B7B-B86A-1D78-4FCB-4BFA0AF25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882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15631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paikka_värinau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66CB4F0B-4016-3E11-F34E-F0A0BBC7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2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85933B7B-B86A-1D78-4FCB-4BFA0AF25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882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6D0E028-7430-FDBE-C802-40D95C82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827"/>
            <a:ext cx="7620000" cy="685517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C4C19-F5A5-909E-756B-7C6EFB174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1" cy="68571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24589-B761-715D-07CA-0492B7E87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888763"/>
            <a:ext cx="5451505" cy="2615013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70BDAD-F9D4-7C9A-4A7D-B8A7847C416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21120" y="888763"/>
            <a:ext cx="4936691" cy="5179163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66388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1237" cy="6857570"/>
          </a:xfrm>
          <a:prstGeom prst="rect">
            <a:avLst/>
          </a:prstGeom>
        </p:spPr>
      </p:pic>
      <p:sp>
        <p:nvSpPr>
          <p:cNvPr id="3" name="Suorakulmio 2"/>
          <p:cNvSpPr/>
          <p:nvPr userDrawn="1"/>
        </p:nvSpPr>
        <p:spPr>
          <a:xfrm rot="16200000">
            <a:off x="11036246" y="992847"/>
            <a:ext cx="2034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Photo:Pexels</a:t>
            </a:r>
            <a:r>
              <a:rPr lang="fi-FI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 | Christina </a:t>
            </a:r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Morillo</a:t>
            </a:r>
            <a:endParaRPr lang="fi-FI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8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1235" cy="6857570"/>
          </a:xfrm>
          <a:prstGeom prst="rect">
            <a:avLst/>
          </a:prstGeom>
        </p:spPr>
      </p:pic>
      <p:sp>
        <p:nvSpPr>
          <p:cNvPr id="3" name="Suorakulmio 2"/>
          <p:cNvSpPr/>
          <p:nvPr userDrawn="1"/>
        </p:nvSpPr>
        <p:spPr>
          <a:xfrm rot="16200000">
            <a:off x="11036246" y="992847"/>
            <a:ext cx="2034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Photo:Pexels</a:t>
            </a:r>
            <a:r>
              <a:rPr lang="fi-FI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 | Christina </a:t>
            </a:r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Morillo</a:t>
            </a:r>
            <a:endParaRPr lang="fi-FI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00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1235" cy="6857569"/>
          </a:xfrm>
          <a:prstGeom prst="rect">
            <a:avLst/>
          </a:prstGeom>
        </p:spPr>
      </p:pic>
      <p:sp>
        <p:nvSpPr>
          <p:cNvPr id="3" name="Suorakulmio 2"/>
          <p:cNvSpPr/>
          <p:nvPr userDrawn="1"/>
        </p:nvSpPr>
        <p:spPr>
          <a:xfrm rot="16200000">
            <a:off x="11036246" y="992847"/>
            <a:ext cx="2034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Photo:Pexels</a:t>
            </a:r>
            <a:r>
              <a:rPr lang="fi-FI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 | Christina </a:t>
            </a:r>
            <a:r>
              <a:rPr lang="fi-FI" sz="105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Morillo</a:t>
            </a:r>
            <a:endParaRPr lang="fi-FI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5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 dia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5D39-2DD0-D301-B0F6-E57780AE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3AEF2-038B-A3CF-B790-6D8BF653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5908B-2210-9294-2800-51949F3DE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C15E403-95B3-B429-9D85-2CFE5501D16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690688"/>
            <a:ext cx="1051961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57A8C-0EB7-72A3-3EBD-D91F553A4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27464"/>
            <a:ext cx="3345954" cy="23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3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77860C-8882-39D2-ADD4-801B9930CD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1716588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187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77860C-8882-39D2-ADD4-801B9930CD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1716588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83111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77860C-8882-39D2-ADD4-801B9930CD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1716588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77415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77860C-8882-39D2-ADD4-801B9930CD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1716588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73046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109" y="762167"/>
            <a:ext cx="9163515" cy="60958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BB8FB3DF-567E-1E52-9F35-0EB78658A0F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17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1" cy="68571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83846-3758-E554-8494-3CE7C9A8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0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137" y="1678844"/>
            <a:ext cx="5261812" cy="350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09071A69-768A-2EA1-CAC0-2E3D9214A4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6715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0" y="934676"/>
            <a:ext cx="7716520" cy="51332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86D08AB2-C7DF-D6C6-F271-D2629AC765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565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920" y="1012392"/>
            <a:ext cx="7599691" cy="5055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D5564F69-E5C2-B4F9-FA1A-FD611DACC4C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628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5994" y="1319916"/>
            <a:ext cx="7137410" cy="4748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2A4A1415-5255-E529-6297-10EFF0650D9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8213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1" y="1319915"/>
            <a:ext cx="7137410" cy="47480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11449E48-8AD8-089F-A664-86A5CBBD025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9843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12588-37E4-6ED3-61D4-E47EEA3C4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1" y="1686523"/>
            <a:ext cx="7137410" cy="4014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4E38-64EA-4AB4-8416-892F9AEB5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0"/>
            <a:ext cx="3345953" cy="236442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2300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 descr="A hand holding a cup of coffee over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t="-9260"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C1276-C923-553B-2FD0-F8E72C426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4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4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586521-D74C-E434-BC07-E406FA1EC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4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5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25"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D023-00C4-8457-C4E0-A139229E2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4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90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7" r="4237"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531519-EC64-A9E4-BC63-4D13E8A08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" y="428"/>
            <a:ext cx="12190471" cy="685714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9BD36-0261-4246-F0FD-0E10E7BD79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2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7" r="4237"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9A91C8-39CB-E2E5-7172-31737B1F9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86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60"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D023-00C4-8457-C4E0-A139229E2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3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4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C6D416-E9F8-F3C4-F69F-BF4BE98654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40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2E5BA-BDBB-04CD-E0C3-1B99DE954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3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6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2E5BA-BDBB-04CD-E0C3-1B99DE954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3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4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2E5BA-BDBB-04CD-E0C3-1B99DE954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3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2E5BA-BDBB-04CD-E0C3-1B99DE954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046" y="-476643"/>
            <a:ext cx="3345953" cy="2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F3F22-E345-214F-D951-E89929123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4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92000" cy="749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F3F22-E345-214F-D951-E89929123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9"/>
            <a:ext cx="3512190" cy="24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36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A7A4002-2E06-8DCB-D3F3-B5A5406FE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9199DE-1CA7-224F-CA7C-743911BD9EA1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BF2BF275-66E2-CBD3-3F54-1CB080E2733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74295" y="1354639"/>
            <a:ext cx="5181600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	Muokkaa tekstin 	perustyylejä</a:t>
            </a:r>
          </a:p>
          <a:p>
            <a:pPr lvl="0"/>
            <a:endParaRPr lang="fi-FI"/>
          </a:p>
          <a:p>
            <a:pPr lvl="2"/>
            <a:r>
              <a:rPr lang="fi-FI"/>
              <a:t>toinen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2BDD1D-ACF3-737B-6C29-D5D1A5DA9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0474" cy="685714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7058D-320D-8C8E-DC88-86349C714D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98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A4002-2E06-8DCB-D3F3-B5A5406FE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2D1F5A-63FF-631D-BD36-054F330AB7FE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A31981E-1442-489A-76F7-33532B1BAC1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74295" y="1354639"/>
            <a:ext cx="5181600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	Muokkaa tekstin 	perustyylejä</a:t>
            </a:r>
          </a:p>
          <a:p>
            <a:pPr lvl="0"/>
            <a:endParaRPr lang="fi-FI"/>
          </a:p>
          <a:p>
            <a:pPr lvl="2"/>
            <a:r>
              <a:rPr lang="fi-FI"/>
              <a:t>toinen taso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41286E-80E0-7328-E5FE-377751134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817" y="4978878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04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1C7BC-8495-6E0C-7030-E5393BA78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78878"/>
            <a:ext cx="3512190" cy="2481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D6FA0-0DD7-7ACD-5321-5D4831FD4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E9FEC46D-A76F-97B7-F173-1C0A02E3BF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05200" y="1253331"/>
            <a:ext cx="5181600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	</a:t>
            </a:r>
          </a:p>
          <a:p>
            <a:pPr lvl="0"/>
            <a:endParaRPr lang="fi-FI"/>
          </a:p>
          <a:p>
            <a:pPr lvl="0"/>
            <a:endParaRPr lang="fi-FI"/>
          </a:p>
          <a:p>
            <a:pPr lvl="0"/>
            <a:r>
              <a:rPr lang="fi-FI"/>
              <a:t>Muokkaa tekstin 	</a:t>
            </a:r>
          </a:p>
        </p:txBody>
      </p:sp>
    </p:spTree>
    <p:extLst>
      <p:ext uri="{BB962C8B-B14F-4D97-AF65-F5344CB8AC3E}">
        <p14:creationId xmlns:p14="http://schemas.microsoft.com/office/powerpoint/2010/main" val="2371027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 rot="16200000">
            <a:off x="11128017" y="901075"/>
            <a:ext cx="18509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050" i="1">
                <a:solidFill>
                  <a:schemeClr val="bg1"/>
                </a:solidFill>
              </a:rPr>
              <a:t>Photo: </a:t>
            </a:r>
            <a:r>
              <a:rPr lang="fi-FI" sz="1050" i="1" err="1">
                <a:solidFill>
                  <a:schemeClr val="bg1"/>
                </a:solidFill>
              </a:rPr>
              <a:t>Pexels</a:t>
            </a:r>
            <a:r>
              <a:rPr lang="fi-FI" sz="1050" i="1">
                <a:solidFill>
                  <a:schemeClr val="bg1"/>
                </a:solidFill>
              </a:rPr>
              <a:t> | </a:t>
            </a:r>
            <a:r>
              <a:rPr lang="fi-FI" sz="1050" i="1" err="1">
                <a:solidFill>
                  <a:schemeClr val="bg1"/>
                </a:solidFill>
              </a:rPr>
              <a:t>Cottonbro</a:t>
            </a:r>
            <a:endParaRPr lang="fi-FI" sz="105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0474" cy="685714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119DB-F740-2651-2F7D-94258E9D4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810" y="-420336"/>
            <a:ext cx="3512190" cy="24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7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0474" cy="685714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7114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2C30E-F1FA-6804-F24B-4561D22D4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555" y="126924"/>
            <a:ext cx="5440680" cy="13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04B7-BA38-42AF-9725-5D021E2BE88B}" type="datetimeFigureOut">
              <a:rPr lang="fi-FI" smtClean="0"/>
              <a:t>20.11.2024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4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81" r:id="rId3"/>
    <p:sldLayoutId id="2147483682" r:id="rId4"/>
    <p:sldLayoutId id="2147483680" r:id="rId5"/>
    <p:sldLayoutId id="2147483683" r:id="rId6"/>
    <p:sldLayoutId id="2147483660" r:id="rId7"/>
    <p:sldLayoutId id="2147483679" r:id="rId8"/>
    <p:sldLayoutId id="2147483673" r:id="rId9"/>
    <p:sldLayoutId id="2147483678" r:id="rId10"/>
    <p:sldLayoutId id="2147483674" r:id="rId11"/>
    <p:sldLayoutId id="2147483677" r:id="rId12"/>
    <p:sldLayoutId id="2147483675" r:id="rId13"/>
    <p:sldLayoutId id="2147483676" r:id="rId14"/>
    <p:sldLayoutId id="2147483664" r:id="rId15"/>
    <p:sldLayoutId id="2147483685" r:id="rId16"/>
    <p:sldLayoutId id="2147483684" r:id="rId17"/>
    <p:sldLayoutId id="2147483652" r:id="rId18"/>
    <p:sldLayoutId id="2147483656" r:id="rId19"/>
    <p:sldLayoutId id="2147483657" r:id="rId20"/>
    <p:sldLayoutId id="2147483651" r:id="rId21"/>
    <p:sldLayoutId id="2147483655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670" r:id="rId28"/>
    <p:sldLayoutId id="2147483691" r:id="rId29"/>
    <p:sldLayoutId id="2147483693" r:id="rId30"/>
    <p:sldLayoutId id="2147483692" r:id="rId31"/>
    <p:sldLayoutId id="2147483694" r:id="rId32"/>
    <p:sldLayoutId id="2147483686" r:id="rId33"/>
    <p:sldLayoutId id="2147483690" r:id="rId34"/>
    <p:sldLayoutId id="2147483687" r:id="rId35"/>
    <p:sldLayoutId id="2147483689" r:id="rId36"/>
    <p:sldLayoutId id="2147483688" r:id="rId37"/>
    <p:sldLayoutId id="2147483671" r:id="rId38"/>
    <p:sldLayoutId id="2147483672" r:id="rId39"/>
    <p:sldLayoutId id="2147483662" r:id="rId40"/>
    <p:sldLayoutId id="2147483667" r:id="rId41"/>
    <p:sldLayoutId id="2147483718" r:id="rId42"/>
    <p:sldLayoutId id="2147483719" r:id="rId43"/>
    <p:sldLayoutId id="2147483717" r:id="rId44"/>
    <p:sldLayoutId id="2147483727" r:id="rId45"/>
    <p:sldLayoutId id="2147483728" r:id="rId46"/>
    <p:sldLayoutId id="2147483729" r:id="rId47"/>
    <p:sldLayoutId id="2147483730" r:id="rId48"/>
    <p:sldLayoutId id="2147483705" r:id="rId49"/>
    <p:sldLayoutId id="2147483710" r:id="rId50"/>
    <p:sldLayoutId id="2147483706" r:id="rId51"/>
    <p:sldLayoutId id="2147483707" r:id="rId52"/>
    <p:sldLayoutId id="2147483708" r:id="rId53"/>
    <p:sldLayoutId id="2147483709" r:id="rId54"/>
    <p:sldLayoutId id="2147483711" r:id="rId55"/>
    <p:sldLayoutId id="2147483699" r:id="rId56"/>
    <p:sldLayoutId id="2147483701" r:id="rId57"/>
    <p:sldLayoutId id="2147483700" r:id="rId58"/>
    <p:sldLayoutId id="2147483703" r:id="rId59"/>
    <p:sldLayoutId id="2147483704" r:id="rId60"/>
    <p:sldLayoutId id="2147483702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696" r:id="rId69"/>
    <p:sldLayoutId id="2147483698" r:id="rId70"/>
    <p:sldLayoutId id="2147483697" r:id="rId71"/>
    <p:sldLayoutId id="2147483669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tpa.fi/fi/rahoitus/valtionavustukset/jotpan-valtionavustuksen-vakioehdot-132024-alkaen" TargetMode="External"/><Relationship Id="rId2" Type="http://schemas.openxmlformats.org/officeDocument/2006/relationships/hyperlink" Target="https://www.jotpa.fi/fi/rahoitus/valtionavustukset/usein-kysyttya-valtionavustuksista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a.paavola@jotpa.fi" TargetMode="Externa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F223FF-8260-4750-B5BF-CB06BF129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88" y="1918196"/>
            <a:ext cx="9829800" cy="2769474"/>
          </a:xfrm>
        </p:spPr>
        <p:txBody>
          <a:bodyPr>
            <a:normAutofit/>
          </a:bodyPr>
          <a:lstStyle/>
          <a:p>
            <a:r>
              <a:rPr lang="fi-FI" sz="3600" b="1" dirty="0"/>
              <a:t>Hankeavustus </a:t>
            </a:r>
            <a:r>
              <a:rPr lang="fi-FI" sz="3600" b="1" i="0" dirty="0">
                <a:effectLst/>
                <a:latin typeface="Montserrat" panose="00000500000000000000" pitchFamily="2" charset="0"/>
              </a:rPr>
              <a:t>osaamisen lisäämiseen jäte- ja vesihuollossa, maa- ja vesirakentamisessa, kaavoituksen alalla ja teollisessa puurakentamisessa</a:t>
            </a:r>
            <a:endParaRPr lang="fi-FI" sz="3600" b="1" dirty="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4FFF455B-E7B2-4590-B780-0E798D7B4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88" y="5306651"/>
            <a:ext cx="9829800" cy="711436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19.11.2024 klo 10-11</a:t>
            </a:r>
          </a:p>
          <a:p>
            <a:r>
              <a:rPr lang="fi-FI" dirty="0"/>
              <a:t>Krista Paavola, erityisasiantuntija</a:t>
            </a:r>
          </a:p>
        </p:txBody>
      </p:sp>
    </p:spTree>
    <p:extLst>
      <p:ext uri="{BB962C8B-B14F-4D97-AF65-F5344CB8AC3E}">
        <p14:creationId xmlns:p14="http://schemas.microsoft.com/office/powerpoint/2010/main" val="192627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D85720-685F-6FA7-70CB-F5F0ED08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Kohderyhmä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DE4A43-F430-B4FC-734D-F763CD7E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Jatkuvan oppimisen ja työllisyyden palvelukeskuksen rahoittamien koulutusten kohderyhminä ovat työssä olevat ja työvoiman ulkopuolella olevat henkilöt.</a:t>
            </a:r>
          </a:p>
          <a:p>
            <a:pPr algn="l"/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Koulutus tulee suunnitella niin, että työssä olevan henkilön on tosiasiallisesti mahdollista osallistua siihen työnsä ohessa. </a:t>
            </a:r>
          </a:p>
          <a:p>
            <a:pPr algn="l"/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Työttömät työnhakijat eivät voi olla koulutuksen pääasiallinen kohderyhmä. Työtön henkilö voi kuitenkin omaehtoisesti hakeutua ja tulla valituksi koulutukseen. </a:t>
            </a:r>
          </a:p>
          <a:p>
            <a:pPr algn="l"/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Koulutukseen ei tule hyväksyä jo valmiiksi päätoimisia tutkinto-opiskelijoita.</a:t>
            </a:r>
          </a:p>
          <a:p>
            <a:r>
              <a:rPr lang="fi-FI" dirty="0">
                <a:solidFill>
                  <a:srgbClr val="003399"/>
                </a:solidFill>
                <a:latin typeface="Montserrat"/>
              </a:rPr>
              <a:t>Alalla työskentelevät tai alalle siirtymässä olevat henkilöt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3324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914858-819A-6899-74B4-68A7A518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Avustusta voivat hakea: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D638FD-A833-1225-78CF-E640279F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dirty="0">
                <a:latin typeface="Montserrat"/>
              </a:rPr>
              <a:t>Ammatillisen koulutuksen järjestäjät</a:t>
            </a:r>
          </a:p>
          <a:p>
            <a:pPr lvl="1"/>
            <a:r>
              <a:rPr lang="fi-FI" dirty="0">
                <a:latin typeface="Montserrat"/>
              </a:rPr>
              <a:t>koulutuksen sisältöjen tulee olla perustutkinnon, ammattitutkinnon tai erikoisammattitutkinnon perusteiden mukaisia. </a:t>
            </a:r>
          </a:p>
          <a:p>
            <a:r>
              <a:rPr lang="fi-FI" dirty="0">
                <a:latin typeface="Montserrat"/>
              </a:rPr>
              <a:t>Yliopistot ja ammattikorkeakoulut</a:t>
            </a:r>
          </a:p>
          <a:p>
            <a:pPr lvl="1"/>
            <a:r>
              <a:rPr lang="fi-FI" dirty="0"/>
              <a:t>sisältöjen tulee olla sellaisia, jotka jo sisältyvät yliopistossa tai ammattikorkeakoulussa järjestettävään tutkintoon, tai joita on aikaisemmin järjestetty osana tutkintokoulutusta.( Myös erikoistumiskoulutuksen sisällöt)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99"/>
                </a:solidFill>
                <a:latin typeface="Montserrat" panose="00000500000000000000" pitchFamily="2" charset="0"/>
              </a:rPr>
              <a:t>V</a:t>
            </a: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apaan sivistystyön ylläpitäjät </a:t>
            </a:r>
          </a:p>
          <a:p>
            <a:pPr lvl="1"/>
            <a:r>
              <a:rPr lang="fi-FI" dirty="0">
                <a:solidFill>
                  <a:srgbClr val="003399"/>
                </a:solidFill>
                <a:latin typeface="Montserrat" panose="00000500000000000000" pitchFamily="2" charset="0"/>
              </a:rPr>
              <a:t>Järjestäjän ylläpitoluvan puitteissa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Saamelaisalueen koulutuskeskus</a:t>
            </a:r>
          </a:p>
          <a:p>
            <a:pPr marL="0" indent="0">
              <a:buNone/>
            </a:pPr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6064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4E8D91-8A62-FC52-95CF-0D1C279D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Mitä ei voida rahoittaa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83B248-09C0-1264-1224-A60D64300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kokonaisten korkeakoulututkintojen suorittaminen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kokonaisten ammatillisten tutkintojen suorittaminen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liiketaloudellinen toiminta (esimerkiksi markkinaehtoinen täydennyskoulutus tai sen kehittäminen)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ammatilliseen tehtävään valmistava koulutus (esimerkiksi lentäjät)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henkilöstö- tai työvoimakoulutus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sellainen koulutus, jota on mahdollista järjestää ammatillisen koulutuksen järjestäjän suoritepäätösten mukaisten tavoitteellisten opiskelijavuosien puitteissa.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916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4E8D91-8A62-FC52-95CF-0D1C279D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Päällekkäisen rahoituksen estäminen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83B248-09C0-1264-1224-A60D64300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Ammatillisen koulutuksen järjestäjän tulee valtionavustushakemuksessa esittää arvio siitä, onko ehdotettu koulutus mahdollista järjestää varainhoitovuoden suoritepäätöksen mukaisten tavoitteellisten opiskelijavuosien puitteissa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/>
              <a:t>Tällaisessa tapauksessa valtionavustusta ei ole perusteltua myöntää.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/>
              <a:t>Koko VOS potti ( ei alakohtainen)</a:t>
            </a:r>
          </a:p>
        </p:txBody>
      </p:sp>
    </p:spTree>
    <p:extLst>
      <p:ext uri="{BB962C8B-B14F-4D97-AF65-F5344CB8AC3E}">
        <p14:creationId xmlns:p14="http://schemas.microsoft.com/office/powerpoint/2010/main" val="271341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A54003-045A-AE89-348E-6840B17F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Tuotosten jakaminen avoimesti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2613A6-5711-2052-C5AD-610C50A1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Palvelun puitteissa syntyvälle aineistolle tulee myöntää Creative </a:t>
            </a:r>
            <a:r>
              <a:rPr lang="fi-FI" dirty="0" err="1"/>
              <a:t>Commons</a:t>
            </a:r>
            <a:r>
              <a:rPr lang="fi-FI" dirty="0"/>
              <a:t> BY -tyyppisen (alkuperäinen tekijä nimettävä) tai vastaava käyttöoikeus. </a:t>
            </a:r>
          </a:p>
          <a:p>
            <a:r>
              <a:rPr lang="fi-FI" dirty="0"/>
              <a:t>Aineisto yleisesti saataville Avointen oppimateriaalien kirjastoon (aoe.fi):</a:t>
            </a:r>
          </a:p>
          <a:p>
            <a:pPr>
              <a:buFontTx/>
              <a:buChar char="-"/>
            </a:pPr>
            <a:r>
              <a:rPr lang="fi-FI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koulutussuunnitelma sekä </a:t>
            </a:r>
          </a:p>
          <a:p>
            <a:pPr>
              <a:buFontTx/>
              <a:buChar char="-"/>
            </a:pPr>
            <a:r>
              <a:rPr lang="fi-FI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tätä palvelua varten laadittavat kirjalliset koulutusmateriaalit. Kirjallinen koulutusmateriaali tarkoittaa suoraan opetuksessa käytettävää kirjallista opetusmateriaalia, kuten opetusdioja (esimerkiksi PowerPoint-esitys).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25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46171-8521-BCC4-9C62-52CE1CDD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latin typeface="Montserrat"/>
              </a:rPr>
              <a:t>Arviointiperusteista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5E5321-FC08-730C-4406-425F85AF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/>
              <a:t>Arviointiperusteet löytyvät hakutiedotteen lopusta</a:t>
            </a:r>
          </a:p>
          <a:p>
            <a:r>
              <a:rPr lang="fi-FI" dirty="0"/>
              <a:t>Konkreettiset, selkeät, käytäntöön sidotut ja uskottavat vastaukset kriteereihin ovat avain menestykseen!</a:t>
            </a:r>
          </a:p>
          <a:p>
            <a:r>
              <a:rPr lang="fi-FI" dirty="0">
                <a:latin typeface="Montserrat"/>
              </a:rPr>
              <a:t>Yhteistoteutuksien hyödyntäminen</a:t>
            </a:r>
          </a:p>
          <a:p>
            <a:r>
              <a:rPr lang="fi-FI" dirty="0"/>
              <a:t>Kriteerit täyttävät hakijat laitetaan pistejärjestykseen</a:t>
            </a:r>
          </a:p>
          <a:p>
            <a:r>
              <a:rPr lang="fi-FI" dirty="0"/>
              <a:t>10 osa-aluetta arvioidaan asteikolla  1-4</a:t>
            </a:r>
          </a:p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Hakemusten arviointivaiheessa otetaan huomioon alueellinen kysyntä. </a:t>
            </a:r>
          </a:p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Samalle toteutusalueelle ei myönnetä useita sisällöiltään toisiaan vastaavia avustuksia, mikäli palvelukeskuksen arvion mukaan kysyntä ei ole riittävää.</a:t>
            </a:r>
          </a:p>
          <a:p>
            <a:r>
              <a:rPr lang="fi-FI" dirty="0">
                <a:solidFill>
                  <a:srgbClr val="003399"/>
                </a:solidFill>
                <a:latin typeface="Montserrat" panose="00000500000000000000" pitchFamily="2" charset="0"/>
              </a:rPr>
              <a:t>4 osa-aluetta ei ole ennakolta jaettu, hakemuskokonaisuus ratkaisee</a:t>
            </a:r>
            <a:endParaRPr lang="fi-FI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13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448F8B-DD3D-9DB7-539F-B7B612A0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Arvioinneista muutama sana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B630C6-133B-CBDB-CAB0-AEFD9D81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5376041"/>
          </a:xfrm>
        </p:spPr>
        <p:txBody>
          <a:bodyPr>
            <a:normAutofit fontScale="625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Toteutussuunnitelma on työelämälähtöinen, se on laadittu ja toteutetaan yhteistyössä työelämän kanssa.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Osaamispalvelun toteutusmuoto mahdollistaa osallistumisen työn ohessa.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Toteutusaikataulu sekä toteutettavan osaamispalvelun kesto on suunniteltuun sisältöön, tavoiteltuun kohderyhmään ja avustuksen käyttöaikaan nähden realistinen ja tarkoituksenmukainen.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Palvelun kohderyhmässä, järjestämisessä ja sisällöissä on huomioitu toteutusalueen tai valtakunnallinen työmarkkinatilanne.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Opiskelijahankintasuunnitelma on konkreettinen ja uskottava, ja siinä on huomioitu tavoiteltu kohderyhmä.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Opintojen aikaisten tukitoimien suunnitelma on laadukas, ja siinä on huomioitu tavoiteltu kohderyhmä. Hakijalla on valmiudet toteuttaa suunnitellut tukitoimet.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Opintojen aikaisen ohjauksen suunnitelma on laadukas, ja siinä on huomioitu tavoiteltu kohderyhmä. Hakijalla on valmiudet toteuttaa ohjausta.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Hakemus on kokonaistaloudellinen.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Palvelussa kokeillaan hakijan perustoimintaan nähden uusia menetelmiä, toteutusmuotoja, opintojen sisältöyhdistelmiä tai yhteistyömalleja.</a:t>
            </a:r>
          </a:p>
          <a:p>
            <a:pPr marL="514350" indent="-514350" algn="l">
              <a:buFont typeface="+mj-lt"/>
              <a:buAutoNum type="arabicPeriod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Hakija esittää konkreettisen suunnitelman, kuinka edellisen kohdan asioita tullaan ottamaan käyttöön ja/tai levittämään omassa organisaatiossa tai laajemmin.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303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792FD-C00A-76D8-493D-9DB352B9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Raportointi ja hallinnointi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5FE177-88E2-6B29-C640-5C10867B3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193"/>
            <a:ext cx="10515600" cy="4710770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Opiskelijoiden taustatietolomake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 lähetetään yhteyshenkilölle maksatuksen yhteydessä. Velvollisuus kerätä aina aloittavilta opiskelijoilta</a:t>
            </a:r>
            <a:endParaRPr lang="fi-FI" dirty="0"/>
          </a:p>
          <a:p>
            <a:r>
              <a:rPr lang="fi-FI" dirty="0"/>
              <a:t>Opiskelijapalautelomake 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 lähetetään yhteyshenkilölle maksatuksen yhteydessä. Velvollisuus kerätä aina päättäviltä opiskelijoilta</a:t>
            </a:r>
            <a:endParaRPr lang="fi-FI" dirty="0">
              <a:solidFill>
                <a:srgbClr val="FF0000"/>
              </a:solidFill>
              <a:highlight>
                <a:srgbClr val="FFFF00"/>
              </a:highlight>
              <a:sym typeface="Wingdings" panose="05000000000000000000" pitchFamily="2" charset="2"/>
            </a:endParaRPr>
          </a:p>
          <a:p>
            <a:r>
              <a:rPr lang="fi-FI" dirty="0">
                <a:sym typeface="Wingdings" panose="05000000000000000000" pitchFamily="2" charset="2"/>
              </a:rPr>
              <a:t>Opinto-oikeudet ja suoritukset Koski- tai Virta-rekistereihin </a:t>
            </a:r>
            <a:r>
              <a:rPr lang="fi-FI" dirty="0" err="1">
                <a:sym typeface="Wingdings" panose="05000000000000000000" pitchFamily="2" charset="2"/>
              </a:rPr>
              <a:t>Jotpa</a:t>
            </a:r>
            <a:r>
              <a:rPr lang="fi-FI" dirty="0">
                <a:sym typeface="Wingdings" panose="05000000000000000000" pitchFamily="2" charset="2"/>
              </a:rPr>
              <a:t>-koulutusta koskevan lainsäädännön mukaisesta</a:t>
            </a:r>
          </a:p>
          <a:p>
            <a:r>
              <a:rPr lang="fi-FI" dirty="0" err="1">
                <a:sym typeface="Wingdings" panose="05000000000000000000" pitchFamily="2" charset="2"/>
              </a:rPr>
              <a:t>Jotpan</a:t>
            </a:r>
            <a:r>
              <a:rPr lang="fi-FI" dirty="0">
                <a:sym typeface="Wingdings" panose="05000000000000000000" pitchFamily="2" charset="2"/>
              </a:rPr>
              <a:t> rahoituskoodit!</a:t>
            </a:r>
          </a:p>
          <a:p>
            <a:r>
              <a:rPr lang="fi-FI" dirty="0">
                <a:sym typeface="Wingdings" panose="05000000000000000000" pitchFamily="2" charset="2"/>
              </a:rPr>
              <a:t>Väliselvitys 1.10.2025</a:t>
            </a:r>
          </a:p>
          <a:p>
            <a:r>
              <a:rPr lang="fi-FI" dirty="0"/>
              <a:t>Loppuselvitys viimeistään 30.6.2026</a:t>
            </a:r>
          </a:p>
          <a:p>
            <a:r>
              <a:rPr lang="fi-FI" dirty="0"/>
              <a:t>Yhteyshenkilöiden pitäminen ajan tasalla</a:t>
            </a:r>
          </a:p>
          <a:p>
            <a:r>
              <a:rPr lang="fi-FI" dirty="0"/>
              <a:t>Hankeaikainen tuki ja hankeklinikka</a:t>
            </a:r>
          </a:p>
          <a:p>
            <a:r>
              <a:rPr lang="fi-FI" dirty="0"/>
              <a:t>Avustuksen käyttöaika päättyy 31.3.2026</a:t>
            </a:r>
          </a:p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Muutosta koskeva hakemus on tehtävä viimeistään 30 vuorokautta ennen valtionavustuksen käyttöajan päättymistä. </a:t>
            </a:r>
            <a:endParaRPr lang="fi-FI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5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B261F2-9FF1-DE98-7A21-F365AC46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UKK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E252DF-C7E9-27D2-861D-8794B740C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r>
              <a:rPr lang="fi-FI" dirty="0">
                <a:hlinkClick r:id="rId2"/>
              </a:rPr>
              <a:t>Usein kysyttyä valtionavustuksista | Jatkuvan oppimisen ja työllisyyden palvelukeskus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 err="1">
                <a:hlinkClick r:id="rId3"/>
              </a:rPr>
              <a:t>Jotpan</a:t>
            </a:r>
            <a:r>
              <a:rPr lang="fi-FI" dirty="0">
                <a:hlinkClick r:id="rId3"/>
              </a:rPr>
              <a:t> valtionavustuksen vakioehdot 1.3.2024 alkaen | Jatkuvan oppimisen ja työllisyyden palvelukeskus</a:t>
            </a:r>
            <a:endParaRPr lang="fi-FI" dirty="0"/>
          </a:p>
          <a:p>
            <a:endParaRPr lang="fi-FI" dirty="0"/>
          </a:p>
          <a:p>
            <a:r>
              <a:rPr lang="fi-FI" dirty="0"/>
              <a:t>Jos vastausta ei löydy, niin sähköpostia / soitto vastuuvalmistelijalle!</a:t>
            </a:r>
          </a:p>
        </p:txBody>
      </p:sp>
    </p:spTree>
    <p:extLst>
      <p:ext uri="{BB962C8B-B14F-4D97-AF65-F5344CB8AC3E}">
        <p14:creationId xmlns:p14="http://schemas.microsoft.com/office/powerpoint/2010/main" val="4128416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826F6C-A5E7-B755-50E5-10780B28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Etukäteen tulleet kysymykset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AC04BA-B515-A38B-3E28-48826B47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6" y="1690688"/>
            <a:ext cx="10515600" cy="4351338"/>
          </a:xfrm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Onko hankkeen budjetille jokin tietty yläraja? </a:t>
            </a:r>
            <a:endParaRPr lang="fi-FI" dirty="0">
              <a:solidFill>
                <a:srgbClr val="003399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 panose="00000500000000000000" pitchFamily="2" charset="0"/>
              </a:rPr>
              <a:t>V: Ei ole</a:t>
            </a:r>
            <a:endParaRPr lang="fi-FI" b="0" i="0" dirty="0">
              <a:solidFill>
                <a:srgbClr val="00B050"/>
              </a:solidFill>
              <a:effectLst/>
              <a:latin typeface="Montserrat" panose="00000500000000000000" pitchFamily="2" charset="0"/>
            </a:endParaRPr>
          </a:p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Onko tämän koulutuksen toteutusaika miten "lopullinen"? Mikäli osoittautuu että aikaa tarvittaisiin loppupäähän 03/2026 lisää esimerkiksi 06/2026, niin voisiko tämä olla mahdollista?</a:t>
            </a:r>
            <a:r>
              <a:rPr lang="fi-FI" dirty="0">
                <a:solidFill>
                  <a:srgbClr val="003399"/>
                </a:solidFill>
                <a:latin typeface="Montserrat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/>
              </a:rPr>
              <a:t>V: Muutoshakemuksella voi hakea perustellusta syystä lisäaikaa esim. juuri 3kk, mutta päätökset tapauskohtaisesti. Huom. muutoshakemus 1kk ennen käyttöajan loppua!</a:t>
            </a:r>
            <a:endParaRPr lang="fi-FI" b="1" i="0" dirty="0">
              <a:solidFill>
                <a:srgbClr val="00B050"/>
              </a:solidFill>
              <a:effectLst/>
              <a:latin typeface="Montserrat"/>
            </a:endParaRPr>
          </a:p>
          <a:p>
            <a:pPr>
              <a:buFont typeface="Arial"/>
              <a:buChar char="•"/>
            </a:pPr>
            <a:r>
              <a:rPr lang="fi-FI" dirty="0">
                <a:solidFill>
                  <a:srgbClr val="003399"/>
                </a:solidFill>
                <a:latin typeface="Montserrat"/>
              </a:rPr>
              <a:t>Onko teillä yleisesti ehtoja hybridikoulutuksen </a:t>
            </a:r>
            <a:r>
              <a:rPr lang="fi-FI" dirty="0" err="1">
                <a:solidFill>
                  <a:srgbClr val="003399"/>
                </a:solidFill>
                <a:latin typeface="Montserrat"/>
              </a:rPr>
              <a:t>etä</a:t>
            </a:r>
            <a:r>
              <a:rPr lang="fi-FI" dirty="0">
                <a:solidFill>
                  <a:srgbClr val="003399"/>
                </a:solidFill>
                <a:latin typeface="Montserrat"/>
              </a:rPr>
              <a:t>/lähi-suhteelle? Esim. pitääkö jokin tietty prosentti olla kontaktiopetusta?</a:t>
            </a:r>
            <a:endParaRPr lang="fi-FI" dirty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/>
              </a:rPr>
              <a:t>V: Ei ole prosenttimääritelmää tai muita ehtoja. Riippuu aina tapauskohtaisesti hankkeen luonteesta. </a:t>
            </a:r>
          </a:p>
          <a:p>
            <a:pPr marL="0" indent="0">
              <a:buNone/>
            </a:pPr>
            <a:endParaRPr lang="fi-FI" dirty="0">
              <a:solidFill>
                <a:srgbClr val="00B050"/>
              </a:solidFill>
              <a:latin typeface="Montserrat"/>
            </a:endParaRPr>
          </a:p>
          <a:p>
            <a:pPr marL="0" indent="0">
              <a:buNone/>
            </a:pPr>
            <a:endParaRPr lang="fi-FI" dirty="0">
              <a:solidFill>
                <a:srgbClr val="00B050"/>
              </a:solidFill>
              <a:latin typeface="Montserrat"/>
            </a:endParaRPr>
          </a:p>
          <a:p>
            <a:pPr marL="0" indent="0">
              <a:buNone/>
            </a:pPr>
            <a:endParaRPr lang="fi-FI" dirty="0">
              <a:solidFill>
                <a:srgbClr val="00B050"/>
              </a:solidFill>
              <a:latin typeface="Montserrat"/>
            </a:endParaRPr>
          </a:p>
          <a:p>
            <a:pPr marL="0" indent="0">
              <a:buNone/>
            </a:pPr>
            <a:endParaRPr lang="fi-FI" dirty="0">
              <a:solidFill>
                <a:srgbClr val="1B4E8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7400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54EFC2-B863-5CE8-0AEF-ECB5BB38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Tilaisuuden sisältö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58A551-8164-65DD-575C-8C18825F2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/>
              <a:t>Tavoite ja tausta </a:t>
            </a:r>
            <a:endParaRPr lang="fi-FI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2800" dirty="0"/>
              <a:t>Mitä voimme rahoittaa, tekniset asiat </a:t>
            </a: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2800" dirty="0"/>
              <a:t>Etukäteen tulleet ja muut kysymykset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Tilaisuus tallennetaan</a:t>
            </a:r>
          </a:p>
        </p:txBody>
      </p:sp>
    </p:spTree>
    <p:extLst>
      <p:ext uri="{BB962C8B-B14F-4D97-AF65-F5344CB8AC3E}">
        <p14:creationId xmlns:p14="http://schemas.microsoft.com/office/powerpoint/2010/main" val="56530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826F6C-A5E7-B755-50E5-10780B28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Etukäteen tulleet kysymykset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AC04BA-B515-A38B-3E28-48826B47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6" y="1690688"/>
            <a:ext cx="10515600" cy="4351338"/>
          </a:xfrm>
          <a:ln>
            <a:noFill/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fi-FI" dirty="0">
                <a:solidFill>
                  <a:srgbClr val="003399"/>
                </a:solidFill>
                <a:latin typeface="Montserrat"/>
              </a:rPr>
              <a:t>Haemme yhteishanketta. Tämän konsortion yhteistoiminta vaatii jonkin verran resurssia (koulutusten suunnittelu, opiskelijahankinta, </a:t>
            </a:r>
            <a:r>
              <a:rPr lang="fi-FI" dirty="0" err="1">
                <a:solidFill>
                  <a:srgbClr val="003399"/>
                </a:solidFill>
                <a:latin typeface="Montserrat"/>
              </a:rPr>
              <a:t>jne</a:t>
            </a:r>
            <a:r>
              <a:rPr lang="fi-FI" dirty="0">
                <a:solidFill>
                  <a:srgbClr val="003399"/>
                </a:solidFill>
                <a:latin typeface="Montserrat"/>
              </a:rPr>
              <a:t>). Voiko tällaiseen työhön osoittaa hakemuksessa kustannuksia?</a:t>
            </a:r>
            <a:r>
              <a:rPr lang="fi-FI" b="0" i="0" dirty="0">
                <a:solidFill>
                  <a:srgbClr val="003399"/>
                </a:solidFill>
                <a:effectLst/>
                <a:latin typeface="Montserrat"/>
              </a:rPr>
              <a:t> </a:t>
            </a:r>
            <a:endParaRPr lang="fi-FI"/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/>
              </a:rPr>
              <a:t>V: Kyllä voi</a:t>
            </a:r>
            <a:endParaRPr lang="fi-FI" b="0" i="0" dirty="0">
              <a:solidFill>
                <a:srgbClr val="00B050"/>
              </a:solidFill>
              <a:effectLst/>
              <a:latin typeface="Montserrat"/>
            </a:endParaRPr>
          </a:p>
          <a:p>
            <a:r>
              <a:rPr lang="fi-FI" dirty="0">
                <a:solidFill>
                  <a:srgbClr val="003399"/>
                </a:solidFill>
                <a:latin typeface="Montserrat"/>
              </a:rPr>
              <a:t>Opiskelijahankintaa teemme oppilaitosten omien kanavien kautta mutta mahdollisesti myös yritysten ja yhdistysten kautta. Ovatko nämä kaksi toimijaa sellaisia, joilta voimme hankkia ostopalvelua? Eli voimmeko sisällyttää kustannusarvioon tällaisia kustannuksia?</a:t>
            </a:r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/>
              </a:rPr>
              <a:t>V: Opiskelijahankinnassa saa syntyä erilaisia kustannuksia käytetyistä palveluista. Koulutusta ei kuitenkaan voi järjestää yhden yrityksen tarpeisiin, jotta sitä ei rinnasteta henkilöstökoulutukseksi.</a:t>
            </a:r>
            <a:endParaRPr lang="fi-FI" dirty="0">
              <a:solidFill>
                <a:srgbClr val="00B050"/>
              </a:solidFill>
            </a:endParaRPr>
          </a:p>
          <a:p>
            <a:pPr>
              <a:buFont typeface="Arial"/>
              <a:buChar char="•"/>
            </a:pPr>
            <a:r>
              <a:rPr lang="fi-FI" dirty="0">
                <a:solidFill>
                  <a:srgbClr val="003399"/>
                </a:solidFill>
                <a:latin typeface="Montserrat"/>
              </a:rPr>
              <a:t>Tähtäämme valtakunnalliseen toimintaan, jossa ainakin osa koulutuksista on hybridimuotoisia. Pystymmekö tarjoamaan </a:t>
            </a:r>
            <a:r>
              <a:rPr lang="fi-FI" dirty="0" err="1">
                <a:solidFill>
                  <a:srgbClr val="003399"/>
                </a:solidFill>
                <a:latin typeface="Montserrat"/>
              </a:rPr>
              <a:t>jotpa</a:t>
            </a:r>
            <a:r>
              <a:rPr lang="fi-FI" dirty="0">
                <a:solidFill>
                  <a:srgbClr val="003399"/>
                </a:solidFill>
                <a:latin typeface="Montserrat"/>
              </a:rPr>
              <a:t>-rahoituksella kaukaa tuleville opiskelijoille matkakulut lähiopetuspäiviin?</a:t>
            </a:r>
            <a:endParaRPr lang="fi-FI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rgbClr val="00B050"/>
                </a:solidFill>
                <a:latin typeface="Montserrat"/>
              </a:rPr>
              <a:t>V: Ei voi. Matkakuluja ei voi sisällyttää budjettiin kuin ainoastaan koulutuksen sisällä tapahtuvilta osin. </a:t>
            </a:r>
          </a:p>
          <a:p>
            <a:pPr marL="0" indent="0">
              <a:buNone/>
            </a:pPr>
            <a:endParaRPr lang="fi-FI" dirty="0">
              <a:solidFill>
                <a:srgbClr val="00B050"/>
              </a:solidFill>
              <a:latin typeface="Montserrat"/>
            </a:endParaRPr>
          </a:p>
          <a:p>
            <a:pPr marL="0" indent="0">
              <a:buNone/>
            </a:pPr>
            <a:endParaRPr lang="fi-FI" dirty="0">
              <a:solidFill>
                <a:srgbClr val="00B050"/>
              </a:solidFill>
              <a:latin typeface="Montserrat"/>
            </a:endParaRPr>
          </a:p>
          <a:p>
            <a:pPr marL="0" indent="0">
              <a:buNone/>
            </a:pPr>
            <a:endParaRPr lang="fi-FI" dirty="0">
              <a:solidFill>
                <a:srgbClr val="1B4E8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1066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07FAE4-7BA6-E8B9-88D0-C0AECE63C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627" y="1253331"/>
            <a:ext cx="1160637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latin typeface="Montserrat"/>
              </a:rPr>
              <a:t>Kiitos!</a:t>
            </a:r>
          </a:p>
          <a:p>
            <a:endParaRPr lang="fi-FI" dirty="0"/>
          </a:p>
          <a:p>
            <a:endParaRPr lang="fi-FI" sz="3600" dirty="0"/>
          </a:p>
          <a:p>
            <a:r>
              <a:rPr lang="fi-FI" sz="3600" dirty="0">
                <a:latin typeface="Montserrat"/>
              </a:rPr>
              <a:t>Lisätietoja: </a:t>
            </a:r>
          </a:p>
          <a:p>
            <a:pPr algn="l"/>
            <a:r>
              <a:rPr lang="fi-FI" sz="2600" b="0" i="0" u="none" strike="noStrike" dirty="0">
                <a:effectLst/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krista.paavola@jotpa.fi</a:t>
            </a:r>
            <a:endParaRPr lang="fi-FI" sz="2600" b="0" i="0" dirty="0">
              <a:effectLst/>
              <a:latin typeface="Montserrat" panose="00000500000000000000" pitchFamily="2" charset="0"/>
            </a:endParaRPr>
          </a:p>
          <a:p>
            <a:r>
              <a:rPr lang="fi-FI" sz="2600" b="0" dirty="0">
                <a:latin typeface="Montserrat"/>
              </a:rPr>
              <a:t>+358 295 331 304</a:t>
            </a:r>
          </a:p>
          <a:p>
            <a:r>
              <a:rPr lang="fi-FI" sz="2600" b="0" dirty="0">
                <a:latin typeface="Montserrat"/>
              </a:rPr>
              <a:t>rahoitus@jotpa.fi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297B23-15E3-D466-4E53-9A70B0F334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Lisätietoja</a:t>
            </a:r>
          </a:p>
        </p:txBody>
      </p:sp>
    </p:spTree>
    <p:extLst>
      <p:ext uri="{BB962C8B-B14F-4D97-AF65-F5344CB8AC3E}">
        <p14:creationId xmlns:p14="http://schemas.microsoft.com/office/powerpoint/2010/main" val="353601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57079D-EC68-ED46-F4A6-8039A41E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Tilaisuuden tavoite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7921FC-7821-4F91-DEF4-189D9731C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latin typeface="Montserrat"/>
              </a:rPr>
              <a:t>Käydä läpi avustuksen ideaa, tavoitetta ja taustaa </a:t>
            </a:r>
            <a:r>
              <a:rPr lang="fi-FI" sz="2400" dirty="0">
                <a:latin typeface="Montserrat"/>
                <a:sym typeface="Wingdings" panose="05000000000000000000" pitchFamily="2" charset="2"/>
              </a:rPr>
              <a:t> saadaan osuvia hakemuksia ja onnistuneita toteutuksia!</a:t>
            </a:r>
          </a:p>
          <a:p>
            <a:r>
              <a:rPr lang="fi-FI" sz="2400" dirty="0"/>
              <a:t>Vastata etukäteen esitettyihin kysymyksiin</a:t>
            </a:r>
          </a:p>
          <a:p>
            <a:r>
              <a:rPr lang="fi-FI" sz="2400" dirty="0"/>
              <a:t>Vastata tilaisuuden aikana tuleviin kysymyksiin</a:t>
            </a:r>
          </a:p>
          <a:p>
            <a:r>
              <a:rPr lang="fi-FI" sz="2400" dirty="0"/>
              <a:t>Kysymyksiin palataan tilaisuuden lopussa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601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9F6F62-1BAF-F36E-EC35-5E630DC2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Valtionavustushaun pääpointit: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E9A2D6-310E-3F0A-0951-E2740BCE6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Valtionavustushaku on osa </a:t>
            </a:r>
            <a:r>
              <a:rPr lang="fi-FI" dirty="0" err="1"/>
              <a:t>Jotpan</a:t>
            </a:r>
            <a:r>
              <a:rPr lang="fi-FI" dirty="0"/>
              <a:t> puhtaan siirtymän ohjelmaa</a:t>
            </a:r>
          </a:p>
          <a:p>
            <a:r>
              <a:rPr lang="fi-FI" dirty="0"/>
              <a:t>Haussa on 4 eri teemaa: jäte- ja vesihuolto, maa- ja vesirakentaminen, kaavoitus ja teollinen puurakentaminen</a:t>
            </a:r>
          </a:p>
          <a:p>
            <a:r>
              <a:rPr lang="fi-FI" dirty="0"/>
              <a:t>Pääasiallinen kohderyhmä henkilöt, jotka työskentelevät kyseisillä aloilla</a:t>
            </a:r>
          </a:p>
          <a:p>
            <a:r>
              <a:rPr lang="fi-FI" dirty="0" err="1"/>
              <a:t>Jotpan</a:t>
            </a:r>
            <a:r>
              <a:rPr lang="fi-FI" dirty="0"/>
              <a:t> vakioehdot käytössä</a:t>
            </a:r>
          </a:p>
          <a:p>
            <a:r>
              <a:rPr lang="fi-FI" dirty="0"/>
              <a:t>Haetaan lyhyitä, työn ohessa realistisesti suoritettavia toteutuksia!</a:t>
            </a:r>
          </a:p>
        </p:txBody>
      </p:sp>
    </p:spTree>
    <p:extLst>
      <p:ext uri="{BB962C8B-B14F-4D97-AF65-F5344CB8AC3E}">
        <p14:creationId xmlns:p14="http://schemas.microsoft.com/office/powerpoint/2010/main" val="265180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81338D-338C-40C0-FA06-0AC46257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b="1" dirty="0"/>
              <a:t>Valtionavustushaun tärkeät luvut ja</a:t>
            </a:r>
            <a:br>
              <a:rPr lang="fi-FI" sz="4000" b="1" dirty="0"/>
            </a:br>
            <a:r>
              <a:rPr lang="fi-FI" sz="4000" b="1" dirty="0"/>
              <a:t> päivät 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F7A3D-4FAC-9951-085D-4F4F5E3AC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Hakuaika 11.11.- 9.12.2024 ( 4vkoa)</a:t>
            </a:r>
          </a:p>
          <a:p>
            <a:r>
              <a:rPr lang="fi-FI" dirty="0"/>
              <a:t>Klo 16.15 päättyy!</a:t>
            </a:r>
          </a:p>
          <a:p>
            <a:r>
              <a:rPr lang="fi-FI" dirty="0"/>
              <a:t>Avustuksia jaetaan noin 3,5 </a:t>
            </a:r>
            <a:r>
              <a:rPr lang="fi-FI" dirty="0" err="1"/>
              <a:t>milj</a:t>
            </a:r>
            <a:r>
              <a:rPr lang="fi-FI" dirty="0"/>
              <a:t> eur</a:t>
            </a:r>
          </a:p>
          <a:p>
            <a:r>
              <a:rPr lang="fi-FI" dirty="0"/>
              <a:t>40%  tavoitellusta opiskelijamäärästä tulee olla aloittanut 1.10.2025 mennessä (opinto-oikeus syntynyt)</a:t>
            </a:r>
          </a:p>
          <a:p>
            <a:r>
              <a:rPr lang="fi-FI" dirty="0"/>
              <a:t>Avustus maksetaan kahdessa erässä 70% ja 30%</a:t>
            </a:r>
          </a:p>
          <a:p>
            <a:r>
              <a:rPr lang="fi-FI" dirty="0"/>
              <a:t>Toinen erä maksetaan mikäli tavoitteet saavutettu (väliselvitys)</a:t>
            </a:r>
          </a:p>
          <a:p>
            <a:r>
              <a:rPr lang="fi-FI" dirty="0"/>
              <a:t>Päätökset jo 13.12.2024 ja avustukset tällöin maksuun.</a:t>
            </a:r>
          </a:p>
          <a:p>
            <a:r>
              <a:rPr lang="fi-FI" dirty="0"/>
              <a:t>Käyttöaika 13.12.2024-31.3.2026</a:t>
            </a:r>
          </a:p>
        </p:txBody>
      </p:sp>
    </p:spTree>
    <p:extLst>
      <p:ext uri="{BB962C8B-B14F-4D97-AF65-F5344CB8AC3E}">
        <p14:creationId xmlns:p14="http://schemas.microsoft.com/office/powerpoint/2010/main" val="227610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1B36AC-CFE9-9756-EA39-9037A711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365125"/>
            <a:ext cx="10691647" cy="1325563"/>
          </a:xfrm>
        </p:spPr>
        <p:txBody>
          <a:bodyPr>
            <a:normAutofit/>
          </a:bodyPr>
          <a:lstStyle/>
          <a:p>
            <a:r>
              <a:rPr lang="fi-FI" b="1" i="0" u="none" strike="noStrike" dirty="0">
                <a:solidFill>
                  <a:srgbClr val="1B4E8E"/>
                </a:solidFill>
                <a:effectLst/>
                <a:latin typeface="Montserrat" panose="00000500000000000000" pitchFamily="2" charset="0"/>
              </a:rPr>
              <a:t>Taustaa</a:t>
            </a:r>
            <a:r>
              <a:rPr lang="fi-FI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608014-AC54-766A-6D27-A3B04FF4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724"/>
            <a:ext cx="10515600" cy="4679239"/>
          </a:xfrm>
        </p:spPr>
        <p:txBody>
          <a:bodyPr>
            <a:normAutofit lnSpcReduction="10000"/>
          </a:bodyPr>
          <a:lstStyle/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Maa- ja vesirakennusala, vesi- ja jätehuolto sekä rakentaminen ja kaavoitus ovat yhdessä merkittävä kokonaisuus puhtaassa siirtymässä, jossa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toimintaympäristön muutos ja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 uudet investoinnit vaativat uudenlaista osaamista.</a:t>
            </a:r>
          </a:p>
          <a:p>
            <a:r>
              <a:rPr lang="fi-FI" dirty="0">
                <a:solidFill>
                  <a:srgbClr val="003399"/>
                </a:solidFill>
                <a:latin typeface="Montserrat" panose="00000500000000000000" pitchFamily="2" charset="0"/>
              </a:rPr>
              <a:t>Osaamistarpeet liittyvät nykytilan osaavan työvoiman saatavuuden haasteisiin mutta toisaalta myös ennakoituihin tarpeisiin</a:t>
            </a:r>
          </a:p>
          <a:p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Uudet osaamistarpeet koskevat jo alalla työskenteleviä sekä niitä ammattilaisia, jotka siirtyvät uusiin tehtäviin esimerkiksi vihreiden investointien myötä. 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596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2DD62B-1286-1A8D-FB7B-348F215A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solidFill>
                  <a:srgbClr val="1B4E8E"/>
                </a:solidFill>
                <a:latin typeface="Montserrat" panose="00000500000000000000" pitchFamily="2" charset="0"/>
              </a:rPr>
              <a:t>Koulutusten s</a:t>
            </a:r>
            <a:r>
              <a:rPr lang="fi-FI" b="1" i="0" u="none" strike="noStrike" dirty="0">
                <a:solidFill>
                  <a:srgbClr val="1B4E8E"/>
                </a:solidFill>
                <a:effectLst/>
                <a:latin typeface="Montserrat" panose="00000500000000000000" pitchFamily="2" charset="0"/>
              </a:rPr>
              <a:t>isällöt 1/2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A8C42-931E-6044-8F8D-BA140E34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55" y="1560786"/>
            <a:ext cx="10515600" cy="493208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Vesi- ja jätehuolto: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vesi- ja jätehuollon yleinen ympäristö- ja kiertotalousosaaminen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jätevesien hallinnan ja käsittelyn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jätevesien jatkojalostuksen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jätteiden kierrätykseen liittyvä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lainsäädäntöön ja kierrätysvaatimuksiin liittyvä osaaminen</a:t>
            </a:r>
          </a:p>
          <a:p>
            <a:pPr marL="0" indent="0" algn="l">
              <a:buNone/>
            </a:pP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Maa- ja vesirakentaminen: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maa- ja vesirakentamisen yleinen ympäristö- ja kiertotalousosaaminen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vesi- ja maa-alueiden ennallistamiseen liittyvä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tulvaosaaminen, sään ääri-ilmiöihin liittyvä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lainsäädäntöosaaminen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uusiin teknologioihin ja alan digitalisaatioon liittyvä osaaminen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1897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2DD62B-1286-1A8D-FB7B-348F215A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solidFill>
                  <a:srgbClr val="1B4E8E"/>
                </a:solidFill>
                <a:latin typeface="Montserrat" panose="00000500000000000000" pitchFamily="2" charset="0"/>
              </a:rPr>
              <a:t>Koulutusten s</a:t>
            </a:r>
            <a:r>
              <a:rPr lang="fi-FI" b="1" i="0" u="none" strike="noStrike" dirty="0">
                <a:solidFill>
                  <a:srgbClr val="1B4E8E"/>
                </a:solidFill>
                <a:effectLst/>
                <a:latin typeface="Montserrat" panose="00000500000000000000" pitchFamily="2" charset="0"/>
              </a:rPr>
              <a:t>isällöt 2/2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A8C42-931E-6044-8F8D-BA140E34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Kaavoitus: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kaavoitusalan yleinen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kaavoitusalan digitalisaatio ja työkalut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lainsäädäntö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puhdasta siirtymää tukeva kaavoitusosaaminen</a:t>
            </a:r>
          </a:p>
          <a:p>
            <a:pPr marL="0" indent="0" algn="l">
              <a:buNone/>
            </a:pP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Teollinen puurakentaminen:</a:t>
            </a:r>
            <a:endParaRPr lang="fi-FI" b="0" i="0" dirty="0">
              <a:solidFill>
                <a:srgbClr val="003399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suunnitteluun ja teolliseen esivalmisteluun liittyvä 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työmaaosaaminen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rakennuttajaosaaminen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kaupallistaminen ja innovaatio-osaaminen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136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2DD62B-1286-1A8D-FB7B-348F215A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solidFill>
                  <a:srgbClr val="1B4E8E"/>
                </a:solidFill>
                <a:latin typeface="Montserrat" panose="00000500000000000000" pitchFamily="2" charset="0"/>
              </a:rPr>
              <a:t>Muut sisällöt tarvittavissa määrin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A8C42-931E-6044-8F8D-BA140E34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kohdennettu opiskelijahankinta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uraohjaus ja urasuunnittelutaidot, oppimaan oppimisen taitojen ohjaus, oppimisen haasteiden tunnistaminen ja pedagoginen tuki sekä mahdolliset muut ohjaustoimet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3399"/>
                </a:solidFill>
                <a:effectLst/>
                <a:latin typeface="Montserrat" panose="00000500000000000000" pitchFamily="2" charset="0"/>
              </a:rPr>
              <a:t>muut tukitoimet, kuten kieli- ja digitaidon tuki sekä työpaikalla tapahtuva opastus ja tuki.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231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JOTPA">
      <a:dk1>
        <a:srgbClr val="000000"/>
      </a:dk1>
      <a:lt1>
        <a:srgbClr val="FFFFFF"/>
      </a:lt1>
      <a:dk2>
        <a:srgbClr val="1B4E8E"/>
      </a:dk2>
      <a:lt2>
        <a:srgbClr val="E7E6E6"/>
      </a:lt2>
      <a:accent1>
        <a:srgbClr val="1B4E8E"/>
      </a:accent1>
      <a:accent2>
        <a:srgbClr val="FF6000"/>
      </a:accent2>
      <a:accent3>
        <a:srgbClr val="00A3C1"/>
      </a:accent3>
      <a:accent4>
        <a:srgbClr val="2374C3"/>
      </a:accent4>
      <a:accent5>
        <a:srgbClr val="009B61"/>
      </a:accent5>
      <a:accent6>
        <a:srgbClr val="F249A6"/>
      </a:accent6>
      <a:hlink>
        <a:srgbClr val="0563C1"/>
      </a:hlink>
      <a:folHlink>
        <a:srgbClr val="ADC2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tpa_2022_pohja" id="{486761E4-1A55-3147-98D4-9669461BFF0D}" vid="{CA433760-EF8D-BB47-B7FE-42F7813FA83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398c15-dbe7-48cb-8b08-c1d1a0e48547">
      <Terms xmlns="http://schemas.microsoft.com/office/infopath/2007/PartnerControls"/>
    </lcf76f155ced4ddcb4097134ff3c332f>
    <TaxCatchAll xmlns="cfe885dc-9db7-4894-95a4-8bf7ccbac1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FB2BB26FE1BC4F8DF46C2D8B65908B" ma:contentTypeVersion="18" ma:contentTypeDescription="Create a new document." ma:contentTypeScope="" ma:versionID="b57f3a920feead6be566bcf2556c82f4">
  <xsd:schema xmlns:xsd="http://www.w3.org/2001/XMLSchema" xmlns:xs="http://www.w3.org/2001/XMLSchema" xmlns:p="http://schemas.microsoft.com/office/2006/metadata/properties" xmlns:ns2="ab398c15-dbe7-48cb-8b08-c1d1a0e48547" xmlns:ns3="40bce564-d11d-4b4b-b5b1-8d41ea13cafa" xmlns:ns4="cfe885dc-9db7-4894-95a4-8bf7ccbac140" targetNamespace="http://schemas.microsoft.com/office/2006/metadata/properties" ma:root="true" ma:fieldsID="971a5dd6e2cbbee062e5b35ead93abf0" ns2:_="" ns3:_="" ns4:_="">
    <xsd:import namespace="ab398c15-dbe7-48cb-8b08-c1d1a0e48547"/>
    <xsd:import namespace="40bce564-d11d-4b4b-b5b1-8d41ea13cafa"/>
    <xsd:import namespace="cfe885dc-9db7-4894-95a4-8bf7ccbac1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98c15-dbe7-48cb-8b08-c1d1a0e485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95fa535-6bc0-41a5-b9d9-f1c35ec2e0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ce564-d11d-4b4b-b5b1-8d41ea13caf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885dc-9db7-4894-95a4-8bf7ccbac14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b1a38fb-fb4f-4514-8be4-5857e88ffcd9}" ma:internalName="TaxCatchAll" ma:showField="CatchAllData" ma:web="40bce564-d11d-4b4b-b5b1-8d41ea13c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F18CE7-4A92-4C10-A663-B9F9C71268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C09526-382B-4F41-910C-30D64B66BE43}">
  <ds:schemaRefs>
    <ds:schemaRef ds:uri="http://purl.org/dc/elements/1.1/"/>
    <ds:schemaRef ds:uri="http://schemas.microsoft.com/office/infopath/2007/PartnerControls"/>
    <ds:schemaRef ds:uri="ab398c15-dbe7-48cb-8b08-c1d1a0e48547"/>
    <ds:schemaRef ds:uri="http://purl.org/dc/terms/"/>
    <ds:schemaRef ds:uri="http://www.w3.org/XML/1998/namespace"/>
    <ds:schemaRef ds:uri="http://schemas.microsoft.com/office/2006/documentManagement/types"/>
    <ds:schemaRef ds:uri="cfe885dc-9db7-4894-95a4-8bf7ccbac140"/>
    <ds:schemaRef ds:uri="http://schemas.openxmlformats.org/package/2006/metadata/core-properties"/>
    <ds:schemaRef ds:uri="40bce564-d11d-4b4b-b5b1-8d41ea13cafa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43B8D5-37CC-4B6C-BF2F-BEB0A66599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398c15-dbe7-48cb-8b08-c1d1a0e48547"/>
    <ds:schemaRef ds:uri="40bce564-d11d-4b4b-b5b1-8d41ea13cafa"/>
    <ds:schemaRef ds:uri="cfe885dc-9db7-4894-95a4-8bf7ccbac1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c14dfa4-c0fc-4725-9f04-76a443deb095}" enabled="0" method="" siteId="{7c14dfa4-c0fc-4725-9f04-76a443deb0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UUSI Jotpa_2022_pohja_FI (1)</Template>
  <TotalTime>1307</TotalTime>
  <Words>1045</Words>
  <Application>Microsoft Office PowerPoint</Application>
  <PresentationFormat>Laajakuva</PresentationFormat>
  <Paragraphs>148</Paragraphs>
  <Slides>21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2" baseType="lpstr">
      <vt:lpstr>Office-teema</vt:lpstr>
      <vt:lpstr>Hankeavustus osaamisen lisäämiseen jäte- ja vesihuollossa, maa- ja vesirakentamisessa, kaavoituksen alalla ja teollisessa puurakentamisessa</vt:lpstr>
      <vt:lpstr>Tilaisuuden sisältö</vt:lpstr>
      <vt:lpstr>Tilaisuuden tavoite</vt:lpstr>
      <vt:lpstr>Valtionavustushaun pääpointit:</vt:lpstr>
      <vt:lpstr>Valtionavustushaun tärkeät luvut ja  päivät  </vt:lpstr>
      <vt:lpstr>Taustaa​</vt:lpstr>
      <vt:lpstr>Koulutusten sisällöt 1/2</vt:lpstr>
      <vt:lpstr>Koulutusten sisällöt 2/2</vt:lpstr>
      <vt:lpstr>Muut sisällöt tarvittavissa määrin</vt:lpstr>
      <vt:lpstr>Kohderyhmä</vt:lpstr>
      <vt:lpstr>Avustusta voivat hakea:</vt:lpstr>
      <vt:lpstr>Mitä ei voida rahoittaa</vt:lpstr>
      <vt:lpstr>Päällekkäisen rahoituksen estäminen</vt:lpstr>
      <vt:lpstr>Tuotosten jakaminen avoimesti</vt:lpstr>
      <vt:lpstr>Arviointiperusteista</vt:lpstr>
      <vt:lpstr>Arvioinneista muutama sana</vt:lpstr>
      <vt:lpstr>Raportointi ja hallinnointi</vt:lpstr>
      <vt:lpstr>UKK</vt:lpstr>
      <vt:lpstr>Etukäteen tulleet kysymykset</vt:lpstr>
      <vt:lpstr>Etukäteen tulleet kysymykset</vt:lpstr>
      <vt:lpstr>Lisätietoja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Päiviö Anna (JOTPA)</dc:creator>
  <cp:lastModifiedBy>Paavola Krista (JOTPA)</cp:lastModifiedBy>
  <cp:revision>83</cp:revision>
  <cp:lastPrinted>2024-02-06T06:19:13Z</cp:lastPrinted>
  <dcterms:created xsi:type="dcterms:W3CDTF">2022-09-14T10:50:53Z</dcterms:created>
  <dcterms:modified xsi:type="dcterms:W3CDTF">2024-11-21T07:12:16Z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0x010100B3FB2BB26FE1BC4F8DF46C2D8B65908B</vt:lpwstr>
  </property>
  <property fmtid="{D5CDD505-2E9C-101B-9397-08002B2CF9AE}" pid="3" name="MediaServiceImageTags">
    <vt:lpwstr/>
  </property>
</Properties>
</file>