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6"/>
  </p:notesMasterIdLst>
  <p:sldIdLst>
    <p:sldId id="453" r:id="rId5"/>
    <p:sldId id="512" r:id="rId6"/>
    <p:sldId id="454" r:id="rId7"/>
    <p:sldId id="488" r:id="rId8"/>
    <p:sldId id="514" r:id="rId9"/>
    <p:sldId id="456" r:id="rId10"/>
    <p:sldId id="482" r:id="rId11"/>
    <p:sldId id="487" r:id="rId12"/>
    <p:sldId id="480" r:id="rId13"/>
    <p:sldId id="481" r:id="rId14"/>
    <p:sldId id="486" r:id="rId15"/>
    <p:sldId id="484" r:id="rId16"/>
    <p:sldId id="485" r:id="rId17"/>
    <p:sldId id="483" r:id="rId18"/>
    <p:sldId id="462" r:id="rId19"/>
    <p:sldId id="463" r:id="rId20"/>
    <p:sldId id="464" r:id="rId21"/>
    <p:sldId id="465" r:id="rId22"/>
    <p:sldId id="466" r:id="rId23"/>
    <p:sldId id="467" r:id="rId24"/>
    <p:sldId id="470" r:id="rId25"/>
    <p:sldId id="471" r:id="rId26"/>
    <p:sldId id="472" r:id="rId27"/>
    <p:sldId id="473" r:id="rId28"/>
    <p:sldId id="474" r:id="rId29"/>
    <p:sldId id="478" r:id="rId30"/>
    <p:sldId id="434" r:id="rId31"/>
    <p:sldId id="516" r:id="rId32"/>
    <p:sldId id="517" r:id="rId33"/>
    <p:sldId id="518" r:id="rId34"/>
    <p:sldId id="519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9709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2.xlsb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_(binaarinen)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_(binaarinen)6.xlsb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61959496442254E-2"/>
          <c:y val="3.3964728935336384E-2"/>
          <c:w val="0.94307608100711549"/>
          <c:h val="0.9320705421293272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804-4FD5-BD85-D07ED3994536}"/>
              </c:ext>
            </c:extLst>
          </c:dPt>
          <c:dLbls>
            <c:dLbl>
              <c:idx val="0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804-4FD5-BD85-D07ED3994536}"/>
                </c:ext>
              </c:extLst>
            </c:dLbl>
            <c:dLbl>
              <c:idx val="3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2804-4FD5-BD85-D07ED3994536}"/>
                </c:ext>
              </c:extLst>
            </c:dLbl>
            <c:dLbl>
              <c:idx val="4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2804-4FD5-BD85-D07ED3994536}"/>
                </c:ext>
              </c:extLst>
            </c:dLbl>
            <c:dLbl>
              <c:idx val="7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2804-4FD5-BD85-D07ED3994536}"/>
                </c:ext>
              </c:extLst>
            </c:dLbl>
            <c:dLbl>
              <c:idx val="8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2804-4FD5-BD85-D07ED3994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4.825396825396826</c:v>
                </c:pt>
                <c:pt idx="1">
                  <c:v>2.8571428571428572</c:v>
                </c:pt>
                <c:pt idx="2">
                  <c:v>1.3636363636363635</c:v>
                </c:pt>
                <c:pt idx="3">
                  <c:v>4.7619047619047628</c:v>
                </c:pt>
                <c:pt idx="4">
                  <c:v>6.8965517241379306</c:v>
                </c:pt>
                <c:pt idx="5">
                  <c:v>2.2988505747126435</c:v>
                </c:pt>
                <c:pt idx="6">
                  <c:v>4.2857142857142856</c:v>
                </c:pt>
                <c:pt idx="7">
                  <c:v>10.778443113772456</c:v>
                </c:pt>
                <c:pt idx="8">
                  <c:v>14.795918367346939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04-4FD5-BD85-D07ED3994536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6F8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804-4FD5-BD85-D07ED3994536}"/>
              </c:ext>
            </c:extLst>
          </c:dPt>
          <c:dLbls>
            <c:dLbl>
              <c:idx val="0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2804-4FD5-BD85-D07ED3994536}"/>
                </c:ext>
              </c:extLst>
            </c:dLbl>
            <c:dLbl>
              <c:idx val="3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2804-4FD5-BD85-D07ED3994536}"/>
                </c:ext>
              </c:extLst>
            </c:dLbl>
            <c:dLbl>
              <c:idx val="4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2804-4FD5-BD85-D07ED3994536}"/>
                </c:ext>
              </c:extLst>
            </c:dLbl>
            <c:dLbl>
              <c:idx val="5"/>
              <c:layout>
                <c:manualLayout>
                  <c:x val="0"/>
                  <c:y val="-5.2253429131286742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2804-4FD5-BD85-D07ED3994536}"/>
                </c:ext>
              </c:extLst>
            </c:dLbl>
            <c:dLbl>
              <c:idx val="6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2804-4FD5-BD85-D07ED3994536}"/>
                </c:ext>
              </c:extLst>
            </c:dLbl>
            <c:dLbl>
              <c:idx val="7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2804-4FD5-BD85-D07ED3994536}"/>
                </c:ext>
              </c:extLst>
            </c:dLbl>
            <c:dLbl>
              <c:idx val="8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2804-4FD5-BD85-D07ED3994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General</c:formatCode>
                <c:ptCount val="9"/>
                <c:pt idx="0">
                  <c:v>11.111111111111112</c:v>
                </c:pt>
                <c:pt idx="1">
                  <c:v>6.6666666666666679</c:v>
                </c:pt>
                <c:pt idx="2">
                  <c:v>4.0909090909090908</c:v>
                </c:pt>
                <c:pt idx="3">
                  <c:v>17.61904761904762</c:v>
                </c:pt>
                <c:pt idx="4">
                  <c:v>12.643678160919542</c:v>
                </c:pt>
                <c:pt idx="5">
                  <c:v>6.3218390804597711</c:v>
                </c:pt>
                <c:pt idx="6">
                  <c:v>15.238095238095239</c:v>
                </c:pt>
                <c:pt idx="7">
                  <c:v>12.574850299401197</c:v>
                </c:pt>
                <c:pt idx="8">
                  <c:v>20.408163265306122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04-4FD5-BD85-D07ED3994536}"/>
            </c:ext>
          </c:extLst>
        </c:ser>
        <c:ser>
          <c:idx val="2"/>
          <c:order val="2"/>
          <c:spPr>
            <a:solidFill>
              <a:srgbClr val="6F8DB9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2804-4FD5-BD85-D07ED3994536}"/>
              </c:ext>
            </c:extLst>
          </c:dPt>
          <c:dLbls>
            <c:dLbl>
              <c:idx val="0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F-2804-4FD5-BD85-D07ED3994536}"/>
                </c:ext>
              </c:extLst>
            </c:dLbl>
            <c:dLbl>
              <c:idx val="1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2804-4FD5-BD85-D07ED3994536}"/>
                </c:ext>
              </c:extLst>
            </c:dLbl>
            <c:dLbl>
              <c:idx val="2"/>
              <c:layout>
                <c:manualLayout>
                  <c:x val="0"/>
                  <c:y val="-5.2906596995427824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2804-4FD5-BD85-D07ED3994536}"/>
                </c:ext>
              </c:extLst>
            </c:dLbl>
            <c:dLbl>
              <c:idx val="3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2804-4FD5-BD85-D07ED3994536}"/>
                </c:ext>
              </c:extLst>
            </c:dLbl>
            <c:dLbl>
              <c:idx val="4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2804-4FD5-BD85-D07ED3994536}"/>
                </c:ext>
              </c:extLst>
            </c:dLbl>
            <c:dLbl>
              <c:idx val="5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2804-4FD5-BD85-D07ED3994536}"/>
                </c:ext>
              </c:extLst>
            </c:dLbl>
            <c:dLbl>
              <c:idx val="6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2804-4FD5-BD85-D07ED3994536}"/>
                </c:ext>
              </c:extLst>
            </c:dLbl>
            <c:dLbl>
              <c:idx val="7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2804-4FD5-BD85-D07ED3994536}"/>
                </c:ext>
              </c:extLst>
            </c:dLbl>
            <c:dLbl>
              <c:idx val="8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2804-4FD5-BD85-D07ED3994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Sheet1!$A$3:$I$3</c:f>
              <c:numCache>
                <c:formatCode>General</c:formatCode>
                <c:ptCount val="9"/>
                <c:pt idx="0">
                  <c:v>15.047619047619049</c:v>
                </c:pt>
                <c:pt idx="1">
                  <c:v>12.380952380952381</c:v>
                </c:pt>
                <c:pt idx="2">
                  <c:v>5.9090909090909092</c:v>
                </c:pt>
                <c:pt idx="3">
                  <c:v>16.19047619047619</c:v>
                </c:pt>
                <c:pt idx="4">
                  <c:v>21.83908045977012</c:v>
                </c:pt>
                <c:pt idx="5">
                  <c:v>13.218390804597702</c:v>
                </c:pt>
                <c:pt idx="6">
                  <c:v>17.619047619047617</c:v>
                </c:pt>
                <c:pt idx="7">
                  <c:v>15.568862275449103</c:v>
                </c:pt>
                <c:pt idx="8">
                  <c:v>36.734693877551017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804-4FD5-BD85-D07ED3994536}"/>
            </c:ext>
          </c:extLst>
        </c:ser>
        <c:ser>
          <c:idx val="3"/>
          <c:order val="3"/>
          <c:spPr>
            <a:solidFill>
              <a:srgbClr val="C3CFE1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2804-4FD5-BD85-D07ED3994536}"/>
              </c:ext>
            </c:extLst>
          </c:dPt>
          <c:dLbls>
            <c:dLbl>
              <c:idx val="0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2804-4FD5-BD85-D07ED3994536}"/>
                </c:ext>
              </c:extLst>
            </c:dLbl>
            <c:dLbl>
              <c:idx val="1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2804-4FD5-BD85-D07ED3994536}"/>
                </c:ext>
              </c:extLst>
            </c:dLbl>
            <c:dLbl>
              <c:idx val="2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2804-4FD5-BD85-D07ED3994536}"/>
                </c:ext>
              </c:extLst>
            </c:dLbl>
            <c:dLbl>
              <c:idx val="3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2804-4FD5-BD85-D07ED3994536}"/>
                </c:ext>
              </c:extLst>
            </c:dLbl>
            <c:dLbl>
              <c:idx val="4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2804-4FD5-BD85-D07ED3994536}"/>
                </c:ext>
              </c:extLst>
            </c:dLbl>
            <c:dLbl>
              <c:idx val="5"/>
              <c:layout>
                <c:manualLayout>
                  <c:x val="-5.4734537493158185E-4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2804-4FD5-BD85-D07ED3994536}"/>
                </c:ext>
              </c:extLst>
            </c:dLbl>
            <c:dLbl>
              <c:idx val="6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F-2804-4FD5-BD85-D07ED3994536}"/>
                </c:ext>
              </c:extLst>
            </c:dLbl>
            <c:dLbl>
              <c:idx val="7"/>
              <c:layout>
                <c:manualLayout>
                  <c:x val="0"/>
                  <c:y val="1.306335728282168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0-2804-4FD5-BD85-D07ED3994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Sheet1!$A$4:$I$4</c:f>
              <c:numCache>
                <c:formatCode>General</c:formatCode>
                <c:ptCount val="9"/>
                <c:pt idx="0">
                  <c:v>27.238095238095234</c:v>
                </c:pt>
                <c:pt idx="1">
                  <c:v>30.000000000000004</c:v>
                </c:pt>
                <c:pt idx="2">
                  <c:v>27.27272727272727</c:v>
                </c:pt>
                <c:pt idx="3">
                  <c:v>28.095238095238102</c:v>
                </c:pt>
                <c:pt idx="4">
                  <c:v>21.264367816091955</c:v>
                </c:pt>
                <c:pt idx="5">
                  <c:v>29.885057471264361</c:v>
                </c:pt>
                <c:pt idx="6">
                  <c:v>22.38095238095238</c:v>
                </c:pt>
                <c:pt idx="7">
                  <c:v>23.353293413173652</c:v>
                </c:pt>
                <c:pt idx="8">
                  <c:v>28.061224489795922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804-4FD5-BD85-D07ED3994536}"/>
            </c:ext>
          </c:extLst>
        </c:ser>
        <c:ser>
          <c:idx val="4"/>
          <c:order val="4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Sheet1!$A$5:$I$5</c:f>
              <c:numCache>
                <c:formatCode>General</c:formatCode>
                <c:ptCount val="9"/>
                <c:pt idx="0">
                  <c:v>41.777777777777779</c:v>
                </c:pt>
                <c:pt idx="1">
                  <c:v>48.095238095238088</c:v>
                </c:pt>
                <c:pt idx="2">
                  <c:v>61.363636363636367</c:v>
                </c:pt>
                <c:pt idx="3">
                  <c:v>33.333333333333329</c:v>
                </c:pt>
                <c:pt idx="4">
                  <c:v>37.356321839080451</c:v>
                </c:pt>
                <c:pt idx="5">
                  <c:v>48.275862068965516</c:v>
                </c:pt>
                <c:pt idx="6">
                  <c:v>40.476190476190474</c:v>
                </c:pt>
                <c:pt idx="7">
                  <c:v>37.724550898203589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804-4FD5-BD85-D07ED3994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1458063"/>
        <c:axId val="1"/>
      </c:barChart>
      <c:catAx>
        <c:axId val="36145806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614580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60369163952223E-2"/>
          <c:y val="0.19047619047619047"/>
          <c:w val="0.8870792616720955"/>
          <c:h val="0.619047619047619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7-4614-87FD-9907AE77F95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7-4614-87FD-9907AE77F95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47-4614-87FD-9907AE77F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14818271"/>
        <c:axId val="1"/>
      </c:barChart>
      <c:catAx>
        <c:axId val="11148182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148182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69924812030073"/>
          <c:y val="3.3290653008962869E-2"/>
          <c:w val="0.44135338345864661"/>
          <c:h val="0.9334186939820742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CA89-4AA8-86A8-5A3D35E8F046}"/>
                </c:ext>
              </c:extLst>
            </c:dLbl>
            <c:dLbl>
              <c:idx val="1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CA89-4AA8-86A8-5A3D35E8F046}"/>
                </c:ext>
              </c:extLst>
            </c:dLbl>
            <c:dLbl>
              <c:idx val="2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CA89-4AA8-86A8-5A3D35E8F046}"/>
                </c:ext>
              </c:extLst>
            </c:dLbl>
            <c:dLbl>
              <c:idx val="3"/>
              <c:layout>
                <c:manualLayout>
                  <c:x val="-7.5187969924812035E-4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CA89-4AA8-86A8-5A3D35E8F046}"/>
                </c:ext>
              </c:extLst>
            </c:dLbl>
            <c:dLbl>
              <c:idx val="4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CA89-4AA8-86A8-5A3D35E8F046}"/>
                </c:ext>
              </c:extLst>
            </c:dLbl>
            <c:dLbl>
              <c:idx val="5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A89-4AA8-86A8-5A3D35E8F046}"/>
                </c:ext>
              </c:extLst>
            </c:dLbl>
            <c:dLbl>
              <c:idx val="6"/>
              <c:layout>
                <c:manualLayout>
                  <c:x val="-7.5187969924812035E-4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CA89-4AA8-86A8-5A3D35E8F046}"/>
                </c:ext>
              </c:extLst>
            </c:dLbl>
            <c:dLbl>
              <c:idx val="7"/>
              <c:layout>
                <c:manualLayout>
                  <c:x val="0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CA89-4AA8-86A8-5A3D35E8F046}"/>
                </c:ext>
              </c:extLst>
            </c:dLbl>
            <c:dLbl>
              <c:idx val="8"/>
              <c:layout>
                <c:manualLayout>
                  <c:x val="-7.5187969924812035E-4"/>
                  <c:y val="1.9206145966709346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CA89-4AA8-86A8-5A3D35E8F0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58.222222222222221</c:v>
                </c:pt>
                <c:pt idx="1">
                  <c:v>51.904761904761912</c:v>
                </c:pt>
                <c:pt idx="2">
                  <c:v>38.636363636363633</c:v>
                </c:pt>
                <c:pt idx="3">
                  <c:v>66.666666666666671</c:v>
                </c:pt>
                <c:pt idx="4">
                  <c:v>62.643678160919535</c:v>
                </c:pt>
                <c:pt idx="5">
                  <c:v>51.724137931034484</c:v>
                </c:pt>
                <c:pt idx="6">
                  <c:v>59.523809523809533</c:v>
                </c:pt>
                <c:pt idx="7">
                  <c:v>62.275449101796411</c:v>
                </c:pt>
                <c:pt idx="8">
                  <c:v>73.80952380952381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89-4AA8-86A8-5A3D35E8F046}"/>
            </c:ext>
          </c:extLst>
        </c:ser>
        <c:ser>
          <c:idx val="1"/>
          <c:order val="1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Sheet1!$A$2:$I$2</c:f>
              <c:numCache>
                <c:formatCode>General</c:formatCode>
                <c:ptCount val="9"/>
                <c:pt idx="0">
                  <c:v>0.57142857142856718</c:v>
                </c:pt>
                <c:pt idx="1">
                  <c:v>0</c:v>
                </c:pt>
                <c:pt idx="2">
                  <c:v>0</c:v>
                </c:pt>
                <c:pt idx="3">
                  <c:v>1.4285714285714235</c:v>
                </c:pt>
                <c:pt idx="4">
                  <c:v>0.57471264367816577</c:v>
                </c:pt>
                <c:pt idx="5">
                  <c:v>1.1494252873563204</c:v>
                </c:pt>
                <c:pt idx="6">
                  <c:v>0</c:v>
                </c:pt>
                <c:pt idx="7">
                  <c:v>1.19760479041916</c:v>
                </c:pt>
                <c:pt idx="8">
                  <c:v>0.4761904761904745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89-4AA8-86A8-5A3D35E8F046}"/>
            </c:ext>
          </c:extLst>
        </c:ser>
        <c:ser>
          <c:idx val="2"/>
          <c:order val="2"/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val>
            <c:numRef>
              <c:f>Sheet1!$A$3:$I$3</c:f>
              <c:numCache>
                <c:formatCode>General</c:formatCode>
                <c:ptCount val="9"/>
                <c:pt idx="0">
                  <c:v>41.206349206349216</c:v>
                </c:pt>
                <c:pt idx="1">
                  <c:v>48.095238095238088</c:v>
                </c:pt>
                <c:pt idx="2">
                  <c:v>61.363636363636367</c:v>
                </c:pt>
                <c:pt idx="3">
                  <c:v>31.904761904761902</c:v>
                </c:pt>
                <c:pt idx="4">
                  <c:v>36.781609195402297</c:v>
                </c:pt>
                <c:pt idx="5">
                  <c:v>47.126436781609193</c:v>
                </c:pt>
                <c:pt idx="6">
                  <c:v>40.476190476190489</c:v>
                </c:pt>
                <c:pt idx="7">
                  <c:v>36.526946107784433</c:v>
                </c:pt>
                <c:pt idx="8">
                  <c:v>25.714285714285712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89-4AA8-86A8-5A3D35E8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4923231"/>
        <c:axId val="1"/>
      </c:barChart>
      <c:catAx>
        <c:axId val="111492323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149232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94541637508749E-2"/>
          <c:y val="3.3964728935336384E-2"/>
          <c:w val="0.96361091672498256"/>
          <c:h val="0.932070542129327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CFE1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608-4F61-85A0-0B9DCF49C05B}"/>
              </c:ext>
            </c:extLst>
          </c:dPt>
          <c:dPt>
            <c:idx val="2"/>
            <c:invertIfNegative val="0"/>
            <c:bubble3D val="0"/>
            <c:spPr>
              <a:solidFill>
                <a:srgbClr val="DFE5EF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08-4F61-85A0-0B9DCF49C05B}"/>
              </c:ext>
            </c:extLst>
          </c:dPt>
          <c:dPt>
            <c:idx val="3"/>
            <c:invertIfNegative val="0"/>
            <c:bubble3D val="0"/>
            <c:spPr>
              <a:solidFill>
                <a:srgbClr val="9DB1CF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608-4F61-85A0-0B9DCF49C05B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58.222222222222221</c:v>
                </c:pt>
                <c:pt idx="1">
                  <c:v>67.393675027262816</c:v>
                </c:pt>
                <c:pt idx="2">
                  <c:v>27.480916030534353</c:v>
                </c:pt>
                <c:pt idx="3">
                  <c:v>76.008724100327157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08-4F61-85A0-0B9DCF49C05B}"/>
            </c:ext>
          </c:extLst>
        </c:ser>
        <c:ser>
          <c:idx val="1"/>
          <c:order val="1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F8DB9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608-4F61-85A0-0B9DCF49C05B}"/>
              </c:ext>
            </c:extLst>
          </c:dPt>
          <c:dPt>
            <c:idx val="3"/>
            <c:invertIfNegative val="0"/>
            <c:bubble3D val="0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08-4F61-85A0-0B9DCF49C05B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0">
                  <c:v>41.206349206349202</c:v>
                </c:pt>
                <c:pt idx="1">
                  <c:v>0.76335877862595547</c:v>
                </c:pt>
                <c:pt idx="2">
                  <c:v>72.51908396946564</c:v>
                </c:pt>
                <c:pt idx="3">
                  <c:v>23.99127589967285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08-4F61-85A0-0B9DCF49C05B}"/>
            </c:ext>
          </c:extLst>
        </c:ser>
        <c:ser>
          <c:idx val="2"/>
          <c:order val="2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1">
                  <c:v>31.842966194111234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08-4F61-85A0-0B9DCF49C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17361896"/>
        <c:axId val="1"/>
      </c:barChart>
      <c:catAx>
        <c:axId val="2117361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17361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60369163952223E-2"/>
          <c:y val="0.20883534136546184"/>
          <c:w val="0.8870792616720955"/>
          <c:h val="0.582329317269076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29.357798165137616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7-46E6-A726-DA8EC961937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83.486238532110093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7-46E6-A726-DA8EC961937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4.5871559633027523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7-46E6-A726-DA8EC9619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46863848"/>
        <c:axId val="1"/>
      </c:barChart>
      <c:catAx>
        <c:axId val="1046863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.4862385321100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46863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60369163952223E-2"/>
          <c:y val="0.19475655430711611"/>
          <c:w val="0.8870792616720955"/>
          <c:h val="0.610486891385767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99.354838709677423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7-47B4-BCED-A7B8861903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4.5161290322580641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7-47B4-BCED-A7B88619030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2.5806451612903225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7-47B4-BCED-A7B886190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15057711"/>
        <c:axId val="1"/>
      </c:barChart>
      <c:catAx>
        <c:axId val="11150577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9.35483870967742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150577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60369163952223E-2"/>
          <c:y val="0.19475655430711611"/>
          <c:w val="0.8870792616720955"/>
          <c:h val="0.610486891385767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3-4D1C-87AA-AF985A4055F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83-4D1C-87AA-AF985A4055F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83-4D1C-87AA-AF985A405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22766999"/>
        <c:axId val="1"/>
      </c:barChart>
      <c:catAx>
        <c:axId val="12227669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227669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'[937bde50-a41f-4d06-8864-a5964c5d957b.xls]OECD.Stat export'!$D$16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'[937bde50-a41f-4d06-8864-a5964c5d957b.xls]OECD.Stat export'!$C$17:$C$38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'[937bde50-a41f-4d06-8864-a5964c5d957b.xls]OECD.Stat export'!$D$17:$D$38</c:f>
              <c:numCache>
                <c:formatCode>#\ ##0.0_ ;\-#\ ##0.0\ </c:formatCode>
                <c:ptCount val="22"/>
                <c:pt idx="0">
                  <c:v>59.954667000000001</c:v>
                </c:pt>
                <c:pt idx="1">
                  <c:v>59.743006999999999</c:v>
                </c:pt>
                <c:pt idx="2">
                  <c:v>60.234191000000003</c:v>
                </c:pt>
                <c:pt idx="3">
                  <c:v>61.228273999999999</c:v>
                </c:pt>
                <c:pt idx="4">
                  <c:v>63.183453999999998</c:v>
                </c:pt>
                <c:pt idx="5">
                  <c:v>64.048343000000003</c:v>
                </c:pt>
                <c:pt idx="6">
                  <c:v>64.892447000000004</c:v>
                </c:pt>
                <c:pt idx="7">
                  <c:v>65.012118999999998</c:v>
                </c:pt>
                <c:pt idx="8">
                  <c:v>64.044269</c:v>
                </c:pt>
                <c:pt idx="9">
                  <c:v>63.453957000000003</c:v>
                </c:pt>
                <c:pt idx="10">
                  <c:v>65.937261000000007</c:v>
                </c:pt>
                <c:pt idx="11">
                  <c:v>66.165565999999998</c:v>
                </c:pt>
                <c:pt idx="12">
                  <c:v>67.430176000000003</c:v>
                </c:pt>
                <c:pt idx="13">
                  <c:v>67.960404999999994</c:v>
                </c:pt>
                <c:pt idx="14">
                  <c:v>69.036987999999994</c:v>
                </c:pt>
                <c:pt idx="15">
                  <c:v>70.022816000000006</c:v>
                </c:pt>
                <c:pt idx="16">
                  <c:v>70.856515000000002</c:v>
                </c:pt>
                <c:pt idx="17">
                  <c:v>72.180878000000007</c:v>
                </c:pt>
                <c:pt idx="18">
                  <c:v>73.769587000000001</c:v>
                </c:pt>
                <c:pt idx="19">
                  <c:v>74.317393999999993</c:v>
                </c:pt>
                <c:pt idx="20">
                  <c:v>75.083567000000002</c:v>
                </c:pt>
                <c:pt idx="21">
                  <c:v>75.831338000000002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CF-4DED-AA91-6F84C751A315}"/>
            </c:ext>
          </c:extLst>
        </c:ser>
        <c:ser>
          <c:idx val="1"/>
          <c:order val="1"/>
          <c:tx>
            <c:strRef>
              <c:f>'[937bde50-a41f-4d06-8864-a5964c5d957b.xls]OECD.Stat export'!$E$16</c:f>
              <c:strCache>
                <c:ptCount val="1"/>
                <c:pt idx="0">
                  <c:v>Finland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'[937bde50-a41f-4d06-8864-a5964c5d957b.xls]OECD.Stat export'!$C$17:$C$38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'[937bde50-a41f-4d06-8864-a5964c5d957b.xls]OECD.Stat export'!$E$17:$E$38</c:f>
              <c:numCache>
                <c:formatCode>#\ ##0.0_ ;\-#\ ##0.0\ </c:formatCode>
                <c:ptCount val="22"/>
                <c:pt idx="0">
                  <c:v>51.309838999999997</c:v>
                </c:pt>
                <c:pt idx="1">
                  <c:v>52.287908000000002</c:v>
                </c:pt>
                <c:pt idx="2">
                  <c:v>52.788651000000002</c:v>
                </c:pt>
                <c:pt idx="3">
                  <c:v>53.884684</c:v>
                </c:pt>
                <c:pt idx="4">
                  <c:v>55.707489000000002</c:v>
                </c:pt>
                <c:pt idx="5">
                  <c:v>56.779062000000003</c:v>
                </c:pt>
                <c:pt idx="6">
                  <c:v>58.155532000000001</c:v>
                </c:pt>
                <c:pt idx="7">
                  <c:v>60.024417</c:v>
                </c:pt>
                <c:pt idx="8">
                  <c:v>59.322583000000002</c:v>
                </c:pt>
                <c:pt idx="9">
                  <c:v>56.695101000000001</c:v>
                </c:pt>
                <c:pt idx="10">
                  <c:v>58.669817999999999</c:v>
                </c:pt>
                <c:pt idx="11">
                  <c:v>59.482446000000003</c:v>
                </c:pt>
                <c:pt idx="12">
                  <c:v>58.526417000000002</c:v>
                </c:pt>
                <c:pt idx="13">
                  <c:v>58.741948999999998</c:v>
                </c:pt>
                <c:pt idx="14">
                  <c:v>58.857954999999997</c:v>
                </c:pt>
                <c:pt idx="15">
                  <c:v>59.336748</c:v>
                </c:pt>
                <c:pt idx="16">
                  <c:v>60.730654999999999</c:v>
                </c:pt>
                <c:pt idx="17">
                  <c:v>62.263776</c:v>
                </c:pt>
                <c:pt idx="18">
                  <c:v>61.531073999999997</c:v>
                </c:pt>
                <c:pt idx="19">
                  <c:v>61.480235999999998</c:v>
                </c:pt>
                <c:pt idx="20">
                  <c:v>61.675189000000003</c:v>
                </c:pt>
                <c:pt idx="21">
                  <c:v>61.887282999999996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F-4DED-AA91-6F84C751A315}"/>
            </c:ext>
          </c:extLst>
        </c:ser>
        <c:ser>
          <c:idx val="2"/>
          <c:order val="2"/>
          <c:tx>
            <c:strRef>
              <c:f>'[937bde50-a41f-4d06-8864-a5964c5d957b.xls]OECD.Stat export'!$F$16</c:f>
              <c:strCache>
                <c:ptCount val="1"/>
                <c:pt idx="0">
                  <c:v>Iceland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'[937bde50-a41f-4d06-8864-a5964c5d957b.xls]OECD.Stat export'!$C$17:$C$38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'[937bde50-a41f-4d06-8864-a5964c5d957b.xls]OECD.Stat export'!$F$17:$F$38</c:f>
              <c:numCache>
                <c:formatCode>#\ ##0.0_ ;\-#\ ##0.0\ </c:formatCode>
                <c:ptCount val="22"/>
                <c:pt idx="0">
                  <c:v>42.954892000000001</c:v>
                </c:pt>
                <c:pt idx="1">
                  <c:v>44.570647999999998</c:v>
                </c:pt>
                <c:pt idx="2">
                  <c:v>45.424657000000003</c:v>
                </c:pt>
                <c:pt idx="3">
                  <c:v>46.932505999999997</c:v>
                </c:pt>
                <c:pt idx="4">
                  <c:v>50.125585999999998</c:v>
                </c:pt>
                <c:pt idx="5">
                  <c:v>51.613242</c:v>
                </c:pt>
                <c:pt idx="6">
                  <c:v>52.938941999999997</c:v>
                </c:pt>
                <c:pt idx="7">
                  <c:v>56.118409</c:v>
                </c:pt>
                <c:pt idx="8">
                  <c:v>54.473883000000001</c:v>
                </c:pt>
                <c:pt idx="9">
                  <c:v>57.958666000000001</c:v>
                </c:pt>
                <c:pt idx="10">
                  <c:v>57.363205000000001</c:v>
                </c:pt>
                <c:pt idx="11">
                  <c:v>57.412616999999997</c:v>
                </c:pt>
                <c:pt idx="12">
                  <c:v>57.495299000000003</c:v>
                </c:pt>
                <c:pt idx="13">
                  <c:v>58.702973</c:v>
                </c:pt>
                <c:pt idx="14">
                  <c:v>58.676681000000002</c:v>
                </c:pt>
                <c:pt idx="15">
                  <c:v>59.662657000000003</c:v>
                </c:pt>
                <c:pt idx="16">
                  <c:v>60.324542000000001</c:v>
                </c:pt>
                <c:pt idx="17">
                  <c:v>60.815593</c:v>
                </c:pt>
                <c:pt idx="18">
                  <c:v>62.370665000000002</c:v>
                </c:pt>
                <c:pt idx="19">
                  <c:v>64.644797999999994</c:v>
                </c:pt>
                <c:pt idx="20">
                  <c:v>64.702457999999993</c:v>
                </c:pt>
                <c:pt idx="21">
                  <c:v>66.026154000000005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CF-4DED-AA91-6F84C751A315}"/>
            </c:ext>
          </c:extLst>
        </c:ser>
        <c:ser>
          <c:idx val="3"/>
          <c:order val="3"/>
          <c:tx>
            <c:strRef>
              <c:f>'[937bde50-a41f-4d06-8864-a5964c5d957b.xls]OECD.Stat export'!$G$16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'[937bde50-a41f-4d06-8864-a5964c5d957b.xls]OECD.Stat export'!$C$17:$C$38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'[937bde50-a41f-4d06-8864-a5964c5d957b.xls]OECD.Stat export'!$G$17:$G$38</c:f>
              <c:numCache>
                <c:formatCode>#\ ##0.0_ ;\-#\ ##0.0\ </c:formatCode>
                <c:ptCount val="22"/>
                <c:pt idx="0">
                  <c:v>73.356583999999998</c:v>
                </c:pt>
                <c:pt idx="1">
                  <c:v>76.081539000000006</c:v>
                </c:pt>
                <c:pt idx="2">
                  <c:v>77.771225999999999</c:v>
                </c:pt>
                <c:pt idx="3">
                  <c:v>80.268770000000004</c:v>
                </c:pt>
                <c:pt idx="4">
                  <c:v>81.894346999999996</c:v>
                </c:pt>
                <c:pt idx="5">
                  <c:v>82.750646000000003</c:v>
                </c:pt>
                <c:pt idx="6">
                  <c:v>82.157473999999993</c:v>
                </c:pt>
                <c:pt idx="7">
                  <c:v>80.742255</c:v>
                </c:pt>
                <c:pt idx="8">
                  <c:v>78.348248999999996</c:v>
                </c:pt>
                <c:pt idx="9">
                  <c:v>78.455083999999999</c:v>
                </c:pt>
                <c:pt idx="10">
                  <c:v>78.789195000000007</c:v>
                </c:pt>
                <c:pt idx="11">
                  <c:v>78.170008999999993</c:v>
                </c:pt>
                <c:pt idx="12">
                  <c:v>78.839549000000005</c:v>
                </c:pt>
                <c:pt idx="13">
                  <c:v>79.340131999999997</c:v>
                </c:pt>
                <c:pt idx="14">
                  <c:v>79.913584999999998</c:v>
                </c:pt>
                <c:pt idx="15">
                  <c:v>81.021883000000003</c:v>
                </c:pt>
                <c:pt idx="16">
                  <c:v>81.489587999999998</c:v>
                </c:pt>
                <c:pt idx="17">
                  <c:v>83.062124999999995</c:v>
                </c:pt>
                <c:pt idx="18">
                  <c:v>82.656232000000003</c:v>
                </c:pt>
                <c:pt idx="19">
                  <c:v>82.030731000000003</c:v>
                </c:pt>
                <c:pt idx="20">
                  <c:v>83.242597000000004</c:v>
                </c:pt>
                <c:pt idx="21">
                  <c:v>84.456196000000006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CF-4DED-AA91-6F84C751A315}"/>
            </c:ext>
          </c:extLst>
        </c:ser>
        <c:ser>
          <c:idx val="4"/>
          <c:order val="4"/>
          <c:tx>
            <c:strRef>
              <c:f>'[937bde50-a41f-4d06-8864-a5964c5d957b.xls]OECD.Stat export'!$H$16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'[937bde50-a41f-4d06-8864-a5964c5d957b.xls]OECD.Stat export'!$C$17:$C$38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'[937bde50-a41f-4d06-8864-a5964c5d957b.xls]OECD.Stat export'!$H$17:$H$38</c:f>
              <c:numCache>
                <c:formatCode>#\ ##0.0_ ;\-#\ ##0.0\ </c:formatCode>
                <c:ptCount val="22"/>
                <c:pt idx="0">
                  <c:v>55.003830999999998</c:v>
                </c:pt>
                <c:pt idx="1">
                  <c:v>55.439481000000001</c:v>
                </c:pt>
                <c:pt idx="2">
                  <c:v>57.448729</c:v>
                </c:pt>
                <c:pt idx="3">
                  <c:v>59.621070000000003</c:v>
                </c:pt>
                <c:pt idx="4">
                  <c:v>61.719788000000001</c:v>
                </c:pt>
                <c:pt idx="5">
                  <c:v>63.473287999999997</c:v>
                </c:pt>
                <c:pt idx="6">
                  <c:v>65.301312999999993</c:v>
                </c:pt>
                <c:pt idx="7">
                  <c:v>65.489276000000004</c:v>
                </c:pt>
                <c:pt idx="8">
                  <c:v>64.336167000000003</c:v>
                </c:pt>
                <c:pt idx="9">
                  <c:v>63.430047000000002</c:v>
                </c:pt>
                <c:pt idx="10">
                  <c:v>65.653328000000002</c:v>
                </c:pt>
                <c:pt idx="11">
                  <c:v>66.185529000000002</c:v>
                </c:pt>
                <c:pt idx="12">
                  <c:v>65.868735999999998</c:v>
                </c:pt>
                <c:pt idx="13">
                  <c:v>66.395833999999994</c:v>
                </c:pt>
                <c:pt idx="14">
                  <c:v>67.152901999999997</c:v>
                </c:pt>
                <c:pt idx="15">
                  <c:v>69.074511000000001</c:v>
                </c:pt>
                <c:pt idx="16">
                  <c:v>68.649664999999999</c:v>
                </c:pt>
                <c:pt idx="17">
                  <c:v>69.261329000000003</c:v>
                </c:pt>
                <c:pt idx="18">
                  <c:v>69.514519000000007</c:v>
                </c:pt>
                <c:pt idx="19">
                  <c:v>71.101215999999994</c:v>
                </c:pt>
                <c:pt idx="20">
                  <c:v>71.857872999999998</c:v>
                </c:pt>
                <c:pt idx="21">
                  <c:v>73.669231999999994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CF-4DED-AA91-6F84C751A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112712"/>
        <c:axId val="414113696"/>
      </c:lineChart>
      <c:catAx>
        <c:axId val="41411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4113696"/>
        <c:crosses val="autoZero"/>
        <c:auto val="1"/>
        <c:lblAlgn val="ctr"/>
        <c:lblOffset val="100"/>
        <c:noMultiLvlLbl val="0"/>
      </c:catAx>
      <c:valAx>
        <c:axId val="414113696"/>
        <c:scaling>
          <c:orientation val="minMax"/>
          <c:max val="8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411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0.50516</cdr:y>
    </cdr:from>
    <cdr:to>
      <cdr:x>0.31631</cdr:x>
      <cdr:y>0.92842</cdr:y>
    </cdr:to>
    <cdr:sp macro="" textlink="">
      <cdr:nvSpPr>
        <cdr:cNvPr id="2" name="Ellipsi 1"/>
        <cdr:cNvSpPr/>
      </cdr:nvSpPr>
      <cdr:spPr>
        <a:xfrm xmlns:a="http://schemas.openxmlformats.org/drawingml/2006/main">
          <a:off x="-396875" y="1227780"/>
          <a:ext cx="1435122" cy="10287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6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Tilastokeskuksen työvoimatutkimuksen luku eroaa hieman Eurostatin käyttämästä lähes vastaavasta NEET-asteesta (NEET rate). NEET on lyhenne määritelmästä "Not in Employment, Education or Training" eli "ei työssä, tutkintoon johtavassa koulutuksessa eikä kurssikoulutuksessa". Eurostatin julkaisema luku perustuu aineistoon, jossa varusmies- tai siviilipalveluksessa olevat nuoret eivät ole mukana perusjoukossa.</a:t>
            </a:r>
          </a:p>
          <a:p>
            <a:endParaRPr lang="fi-FI" dirty="0">
              <a:cs typeface="Calibri"/>
            </a:endParaRPr>
          </a:p>
          <a:p>
            <a:r>
              <a:rPr lang="fi-FI"/>
              <a:t>Macrobondissa </a:t>
            </a:r>
            <a:r>
              <a:rPr lang="fi-FI" dirty="0"/>
              <a:t>ei tätä TK dataa -&gt; Pyydetty 3.5. lisäämään. Tilastokeskuksen työvoimatutkimuksen luku eroaa hieman Eurostatin käyttämästä lähes vastaavasta NEET-asteesta (NEET </a:t>
            </a:r>
            <a:r>
              <a:rPr lang="fi-FI" dirty="0" err="1"/>
              <a:t>rate</a:t>
            </a:r>
            <a:r>
              <a:rPr lang="fi-FI" dirty="0"/>
              <a:t>). NEET on lyhenne määritelmästä "</a:t>
            </a:r>
            <a:r>
              <a:rPr lang="fi-FI" dirty="0" err="1"/>
              <a:t>Not</a:t>
            </a:r>
            <a:r>
              <a:rPr lang="fi-FI" dirty="0"/>
              <a:t> in </a:t>
            </a:r>
            <a:r>
              <a:rPr lang="fi-FI" dirty="0" err="1"/>
              <a:t>Employment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Training" eli "ei työssä, tutkintoon johtavassa koulutuksessa eikä kurssikoulutuksessa". Eurostatin julkaisema luku perustuu aineistoon, jossa varusmies- tai siviilipalveluksessa olevat nuoret eivät ole mukana perusjoukossa.</a:t>
            </a:r>
            <a:endParaRPr lang="fi-FI" dirty="0">
              <a:cs typeface="Calibri"/>
            </a:endParaRPr>
          </a:p>
          <a:p>
            <a:endParaRPr lang="fi-FI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700" dirty="0"/>
              <a:t>Macrobondissa ei tätä TK dataa -&gt; Pyydetty 3.5. lisäämään. Tilastokeskuksen työvoimatutkimuksen luku eroaa hieman Eurostatin käyttämästä lähes vastaavasta NEET-asteesta (NEET rate). NEET on lyhenne määritelmästä "Not in Employment, Education </a:t>
            </a:r>
            <a:r>
              <a:rPr lang="fi-FI" sz="700" dirty="0" err="1"/>
              <a:t>or</a:t>
            </a:r>
            <a:r>
              <a:rPr lang="fi-FI" sz="700" dirty="0"/>
              <a:t> Training" eli "ei työssä, tutkintoon johtavassa koulutuksessa eikä kurssikoulutuksessa". Eurostatin julkaisema luku perustuu aineistoon, jossa varusmies- tai siviilipalveluksessa olevat nuoret eivät ole mukana perusjoukossa.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75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00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99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A1721-6017-4405-BBEA-593AECB51B0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81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Palkan (ja työsuhteen ehtojen) rooli työvoiman saannissa</a:t>
            </a:r>
          </a:p>
          <a:p>
            <a:r>
              <a:rPr lang="fi-FI" dirty="0" smtClean="0"/>
              <a:t>Kohtaanto-</a:t>
            </a:r>
            <a:r>
              <a:rPr lang="fi-FI" dirty="0" err="1" smtClean="0"/>
              <a:t>ammtit</a:t>
            </a:r>
            <a:endParaRPr lang="fi-FI" dirty="0" smtClean="0"/>
          </a:p>
          <a:p>
            <a:pPr lvl="1"/>
            <a:r>
              <a:rPr lang="fi-FI" dirty="0" smtClean="0"/>
              <a:t>Työpaikat ei täyty, vaikka työttömiä on</a:t>
            </a:r>
          </a:p>
          <a:p>
            <a:r>
              <a:rPr lang="fi-FI" dirty="0" smtClean="0"/>
              <a:t>Pula-ammatit, joissa matala palkka</a:t>
            </a:r>
          </a:p>
          <a:p>
            <a:pPr lvl="1"/>
            <a:r>
              <a:rPr lang="fi-FI" dirty="0" smtClean="0"/>
              <a:t>Työnantajat eivät nosta palkkoja, vaikka työvoimaa ei saada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5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59774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6073"/>
            <a:ext cx="6858000" cy="67529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Picture 6" descr="Työ- ja elinkeinoministeriö&#10;Arbets- och näringsministeri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02" y="3928500"/>
            <a:ext cx="1596951" cy="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3843" y="591312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3" y="579120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21" y="540000"/>
            <a:ext cx="6531158" cy="810000"/>
          </a:xfr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Text page, single paragraph</a:t>
            </a:r>
            <a:br>
              <a:rPr lang="en-US" noProof="0" dirty="0"/>
            </a:br>
            <a:r>
              <a:rPr lang="en-US" noProof="0" dirty="0"/>
              <a:t>Title length up to two rows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21" y="1458000"/>
            <a:ext cx="6531158" cy="284844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to edit text masters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GB" noProof="0" smtClean="0"/>
              <a:t>09/04/2024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7CD1C137-87C0-4E4B-8573-EDFCC21A7E6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39" name="Kuva 38">
            <a:extLst>
              <a:ext uri="{FF2B5EF4-FFF2-40B4-BE49-F238E27FC236}">
                <a16:creationId xmlns:a16="http://schemas.microsoft.com/office/drawing/2014/main" id="{BE60F421-FC09-57C4-AC92-DC7E0936B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70" b="1227"/>
          <a:stretch/>
        </p:blipFill>
        <p:spPr>
          <a:xfrm>
            <a:off x="6768138" y="-7304"/>
            <a:ext cx="2375864" cy="51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203017" cy="74693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7886700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3868340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3868340" cy="27644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144398"/>
            <a:ext cx="3887391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08661"/>
            <a:ext cx="3887391" cy="28712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8301-0B2F-DD49-84BB-AA91E35A26A2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7885508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7885508" cy="27644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DFD-2799-7041-80D0-99A07D09A2CA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6" y="446728"/>
            <a:ext cx="2834250" cy="425454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6932" y="1134665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556-3007-BA4D-A1BB-95286BEF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21" y="540000"/>
            <a:ext cx="5941219" cy="810000"/>
          </a:xfrm>
        </p:spPr>
        <p:txBody>
          <a:bodyPr>
            <a:normAutofit/>
          </a:bodyPr>
          <a:lstStyle/>
          <a:p>
            <a:r>
              <a:rPr lang="fi-FI" dirty="0"/>
              <a:t>Vain otsikko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93295-F835-2A4F-B6E6-7F158EC39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ED557CB1-B266-BA47-A71E-7DA39C0092DC}" type="datetime1">
              <a:rPr lang="en-FI" sz="675" smtClean="0">
                <a:solidFill>
                  <a:srgbClr val="1A7483"/>
                </a:solidFill>
              </a:rPr>
              <a:pPr algn="l">
                <a:defRPr/>
              </a:pPr>
              <a:t>04/09/2024</a:t>
            </a:fld>
            <a:endParaRPr lang="en-FI" sz="675">
              <a:solidFill>
                <a:srgbClr val="1A748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F8893-E1E4-C14F-BF90-DAB72552F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FI" sz="675">
              <a:solidFill>
                <a:srgbClr val="1A748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1E79-F110-F947-A0EB-09EF70791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1C137-87C0-4E4B-8573-EDFCC21A7E6F}" type="slidenum">
              <a:rPr lang="fi-FI" b="0" smtClean="0">
                <a:solidFill>
                  <a:srgbClr val="1A7483"/>
                </a:solidFill>
              </a:rPr>
              <a:pPr>
                <a:defRPr/>
              </a:pPr>
              <a:t>‹#›</a:t>
            </a:fld>
            <a:endParaRPr lang="fi-FI" b="0">
              <a:solidFill>
                <a:srgbClr val="1A7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0662-5B62-4D5C-8360-E980DB65FB39}" type="datetimeFigureOut">
              <a:rPr lang="fi-FI" smtClean="0"/>
              <a:t>9.4.2024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758A-5D81-4E7F-BFB6-A08E0DCA2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4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B42D74-BA8A-2A4D-964F-9C9EFA7B8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844155"/>
            <a:ext cx="8424863" cy="3942158"/>
          </a:xfrm>
        </p:spPr>
        <p:txBody>
          <a:bodyPr/>
          <a:lstStyle/>
          <a:p>
            <a:pPr lvl="0"/>
            <a:r>
              <a:rPr lang="fi-FI" noProof="0"/>
              <a:t>Ensimmäinen taso</a:t>
            </a:r>
          </a:p>
          <a:p>
            <a:pPr lvl="1"/>
            <a:r>
              <a:rPr lang="fi-FI" noProof="0"/>
              <a:t>Toinen taso </a:t>
            </a:r>
          </a:p>
          <a:p>
            <a:pPr lvl="2"/>
            <a:r>
              <a:rPr lang="fi-FI" noProof="0"/>
              <a:t>Kolmas taso </a:t>
            </a:r>
          </a:p>
          <a:p>
            <a:pPr lvl="3"/>
            <a:r>
              <a:rPr lang="fi-FI" noProof="0"/>
              <a:t>Neljäs taso </a:t>
            </a:r>
          </a:p>
          <a:p>
            <a:pPr lvl="4"/>
            <a:r>
              <a:rPr lang="fi-FI" noProof="0"/>
              <a:t>Viides taso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D9661-1094-F647-B9A0-4BF57A377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69" y="249493"/>
            <a:ext cx="8424862" cy="594662"/>
          </a:xfrm>
        </p:spPr>
        <p:txBody>
          <a:bodyPr/>
          <a:lstStyle/>
          <a:p>
            <a:r>
              <a:rPr lang="fi-FI" noProof="0"/>
              <a:t>Lisää otsikko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3120C-F127-C04C-B66D-1503CD9D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96188" y="4919775"/>
            <a:ext cx="972741" cy="164194"/>
          </a:xfrm>
          <a:prstGeom prst="rect">
            <a:avLst/>
          </a:prstGeom>
        </p:spPr>
        <p:txBody>
          <a:bodyPr/>
          <a:lstStyle/>
          <a:p>
            <a:pPr algn="ctr"/>
            <a:fld id="{A8D05577-C290-534D-AF6E-0DE1A580886B}" type="datetime1">
              <a:rPr lang="fi-FI" sz="600" smtClean="0"/>
              <a:t>9.4.2024</a:t>
            </a:fld>
            <a:endParaRPr lang="fi-FI" sz="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C6952-B25A-BD46-8C52-C6EECDCE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4919775"/>
            <a:ext cx="6264548" cy="163116"/>
          </a:xfrm>
          <a:prstGeom prst="rect">
            <a:avLst/>
          </a:prstGeom>
        </p:spPr>
        <p:txBody>
          <a:bodyPr/>
          <a:lstStyle/>
          <a:p>
            <a:pPr algn="l"/>
            <a:endParaRPr lang="fi-FI" sz="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3FD02-C0C5-474B-A098-43A2FBF3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7026" y="4919775"/>
            <a:ext cx="511478" cy="164194"/>
          </a:xfrm>
          <a:prstGeom prst="rect">
            <a:avLst/>
          </a:prstGeom>
        </p:spPr>
        <p:txBody>
          <a:bodyPr/>
          <a:lstStyle/>
          <a:p>
            <a:fld id="{CE9217F8-2013-4D97-8E96-94DD82EC3651}" type="slidenum">
              <a:rPr lang="fi-FI" sz="600" smtClean="0"/>
              <a:pPr/>
              <a:t>‹#›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28102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783500"/>
            <a:ext cx="9144000" cy="360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886700" cy="74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4398"/>
            <a:ext cx="7886700" cy="333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86212"/>
            <a:ext cx="3080611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Työ- ja elinkeinoministeriö </a:t>
            </a:r>
            <a:r>
              <a:rPr lang="bg-BG" dirty="0"/>
              <a:t>•</a:t>
            </a:r>
            <a:r>
              <a:rPr lang="fi-FI" dirty="0"/>
              <a:t> </a:t>
            </a:r>
            <a:r>
              <a:rPr lang="fi-FI" dirty="0" err="1"/>
              <a:t>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3" y="4886212"/>
            <a:ext cx="703447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3F2DB349-D844-F140-BD48-943C54C28848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2" y="4886212"/>
            <a:ext cx="538239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76" Type="http://schemas.openxmlformats.org/officeDocument/2006/relationships/oleObject" Target="../embeddings/oleObject11.bin"/><Relationship Id="rId84" Type="http://schemas.openxmlformats.org/officeDocument/2006/relationships/chart" Target="../charts/chart7.xml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slideLayout" Target="../slideLayouts/slideLayout9.xml"/><Relationship Id="rId79" Type="http://schemas.openxmlformats.org/officeDocument/2006/relationships/chart" Target="../charts/chart2.xml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chart" Target="../charts/chart5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image" Target="../media/image21.emf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chart" Target="../charts/chart3.xml"/><Relationship Id="rId85" Type="http://schemas.openxmlformats.org/officeDocument/2006/relationships/image" Target="../media/image22.png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notesSlide" Target="../notesSlides/notesSlide5.xml"/><Relationship Id="rId83" Type="http://schemas.openxmlformats.org/officeDocument/2006/relationships/chart" Target="../charts/chart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chart" Target="../charts/chart1.xml"/><Relationship Id="rId81" Type="http://schemas.openxmlformats.org/officeDocument/2006/relationships/chart" Target="../charts/chart4.xml"/><Relationship Id="rId8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Reagoinnista ennakointiin</a:t>
            </a:r>
            <a:br>
              <a:rPr lang="fi-FI" dirty="0" smtClean="0"/>
            </a:br>
            <a:r>
              <a:rPr lang="fi-FI" dirty="0" smtClean="0"/>
              <a:t>JOTPA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Kohti jatkuvan oppimisen tulevaisuutta – Osaamistarvekompassi suunnannäyttäjänä 11.4.2024</a:t>
            </a:r>
          </a:p>
          <a:p>
            <a:r>
              <a:rPr lang="fi-FI" dirty="0" smtClean="0"/>
              <a:t>Elina Pylkkänen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20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/>
          </p:nvPr>
        </p:nvGraphicFramePr>
        <p:xfrm>
          <a:off x="240631" y="1"/>
          <a:ext cx="7988969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4" name="Macrobond document" r:id="rId3" imgW="6096695" imgH="3619930" progId="Mbnd.mbnd">
                  <p:embed/>
                </p:oleObj>
              </mc:Choice>
              <mc:Fallback>
                <p:oleObj name="Macrobond document" r:id="rId3" imgW="6096695" imgH="361993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631" y="1"/>
                        <a:ext cx="7988969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1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3934"/>
              </p:ext>
            </p:extLst>
          </p:nvPr>
        </p:nvGraphicFramePr>
        <p:xfrm>
          <a:off x="320634" y="47501"/>
          <a:ext cx="7920216" cy="470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7" name="Macrobond document" r:id="rId3" imgW="6096695" imgH="3619930" progId="Mbnd.mbnd">
                  <p:embed/>
                </p:oleObj>
              </mc:Choice>
              <mc:Fallback>
                <p:oleObj name="Macrobond document" r:id="rId3" imgW="6096695" imgH="361993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34" y="47501"/>
                        <a:ext cx="7920216" cy="470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96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/>
          </p:nvPr>
        </p:nvGraphicFramePr>
        <p:xfrm>
          <a:off x="1524000" y="762000"/>
          <a:ext cx="60960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Macrobond document" r:id="rId4" imgW="6096695" imgH="3619930" progId="Mbnd.mbnd">
                  <p:embed/>
                </p:oleObj>
              </mc:Choice>
              <mc:Fallback>
                <p:oleObj name="Macrobond document" r:id="rId4" imgW="6096695" imgH="361993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762000"/>
                        <a:ext cx="60960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42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/>
          </p:nvPr>
        </p:nvGraphicFramePr>
        <p:xfrm>
          <a:off x="1524000" y="762000"/>
          <a:ext cx="60960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5" name="Macrobond document" r:id="rId3" imgW="6096695" imgH="3619930" progId="Mbnd.mbnd">
                  <p:embed/>
                </p:oleObj>
              </mc:Choice>
              <mc:Fallback>
                <p:oleObj name="Macrobond document" r:id="rId3" imgW="6096695" imgH="361993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762000"/>
                        <a:ext cx="60960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07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/>
          </p:nvPr>
        </p:nvGraphicFramePr>
        <p:xfrm>
          <a:off x="420637" y="106877"/>
          <a:ext cx="7800213" cy="463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Macrobond document" r:id="rId4" imgW="6096695" imgH="3619930" progId="Mbnd.mbnd">
                  <p:embed/>
                </p:oleObj>
              </mc:Choice>
              <mc:Fallback>
                <p:oleObj name="Macrobond document" r:id="rId4" imgW="6096695" imgH="361993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37" y="106877"/>
                        <a:ext cx="7800213" cy="4631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9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1883" y="53343"/>
            <a:ext cx="7203017" cy="74693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Työmarkkinoiden </a:t>
            </a:r>
            <a:r>
              <a:rPr lang="fi-FI" dirty="0" err="1" smtClean="0"/>
              <a:t>kohtaantoon</a:t>
            </a:r>
            <a:r>
              <a:rPr lang="fi-FI" dirty="0" smtClean="0"/>
              <a:t> vaikuttavia ”makrotason” tekijöitä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966652"/>
            <a:ext cx="7886700" cy="383681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Työvoiman ikärakenne: </a:t>
            </a:r>
            <a:r>
              <a:rPr lang="fi-FI" b="0" dirty="0" smtClean="0"/>
              <a:t>ikäryhmien välillä eroja koulutus/osaamisrakenteessa ja alueellisessa liikkuvuudessa; väestön ikääntyminen periaatteessa vähentää alueellista liikkuvuutta; ikääntyneiden osallistumisaste matalampi kuin parhaassa työiässä olevilla – mutta kasvaa</a:t>
            </a:r>
          </a:p>
          <a:p>
            <a:r>
              <a:rPr lang="fi-FI" dirty="0" smtClean="0"/>
              <a:t>Työmarkkinoiden polarisaatio: </a:t>
            </a:r>
            <a:r>
              <a:rPr lang="fi-FI" b="0" dirty="0" smtClean="0"/>
              <a:t>työllisyyden kasvu keskittynyt matala- ja korkeapalkkaisiin ammatteihin; koulutusrakenteessa painottunut keskitaso?</a:t>
            </a:r>
          </a:p>
          <a:p>
            <a:r>
              <a:rPr lang="fi-FI" dirty="0" smtClean="0"/>
              <a:t>Suhdanneongelmat: </a:t>
            </a:r>
            <a:r>
              <a:rPr lang="fi-FI" b="0" dirty="0" smtClean="0"/>
              <a:t>voivat kärjistää </a:t>
            </a:r>
            <a:r>
              <a:rPr lang="fi-FI" b="0" dirty="0" err="1" smtClean="0"/>
              <a:t>kohtaanto</a:t>
            </a:r>
            <a:r>
              <a:rPr lang="fi-FI" b="0" dirty="0" smtClean="0"/>
              <a:t>-ongelmia; kysyntäshokeilla voi olla pitkäaikaisia vaikutuksia (hystereesi); lyhyetkin työttömyysjaksot voivat rapauttaa osaamista ja toisaalta </a:t>
            </a:r>
            <a:r>
              <a:rPr lang="fi-FI" b="0" dirty="0" err="1" smtClean="0"/>
              <a:t>stigmatisoida</a:t>
            </a:r>
            <a:endParaRPr lang="fi-FI" b="0" dirty="0" smtClean="0"/>
          </a:p>
          <a:p>
            <a:r>
              <a:rPr lang="fi-FI" dirty="0" smtClean="0"/>
              <a:t>Aluerakenne? </a:t>
            </a:r>
            <a:r>
              <a:rPr lang="fi-FI" b="0" dirty="0" smtClean="0"/>
              <a:t>Pitkät etäisyydet heikentävät </a:t>
            </a:r>
            <a:r>
              <a:rPr lang="fi-FI" b="0" dirty="0" err="1" smtClean="0"/>
              <a:t>kohtaantoa</a:t>
            </a:r>
            <a:r>
              <a:rPr lang="fi-FI" b="0" dirty="0" smtClean="0"/>
              <a:t>? Alueellinen liikkuvuus: ikä, koulutus, perheasema vaikuttavat; samalla suurten kaupunkien alueilla paljon </a:t>
            </a:r>
            <a:r>
              <a:rPr lang="fi-FI" b="0" dirty="0" err="1" smtClean="0"/>
              <a:t>kohtaanto</a:t>
            </a:r>
            <a:r>
              <a:rPr lang="fi-FI" b="0" dirty="0" smtClean="0"/>
              <a:t>-ongelmia, mitä etäisyydet eivät (suoraan) selitä – asumiskustannukset kuitenkin hidastavat muuttoa näille alueille; tehokkaita politiikkakeinoja vähän?</a:t>
            </a:r>
          </a:p>
          <a:p>
            <a:r>
              <a:rPr lang="fi-FI" dirty="0" smtClean="0"/>
              <a:t>Rakenteellisen työttömyyden merkitys: </a:t>
            </a:r>
            <a:r>
              <a:rPr lang="fi-FI" b="0" dirty="0" smtClean="0"/>
              <a:t>rakennetyöttömyys ei ole sama asia kuin pitkäaikaistyöttömyys, mutta silti: jos pitkäaikaistyöttömyyden osuus korkea, työttömyys laskee hitaasti avointen paikkojen määrän kasvaessa; rakenteelliset uudistukset ehkäisevät rakennetyöttömyyttä, mutta eivät välttämättä ole tehokkaita jo syntyneen rakennetyöttömyyden purkamisessa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B024A-9348-8F4E-84E6-1AC861A3D50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9.4.2024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Työ- ja elinkeinoministeriö </a:t>
            </a:r>
            <a:r>
              <a:rPr kumimoji="0" lang="bg-BG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</a:t>
            </a:r>
            <a:r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www.tem.fi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C9E5-8AC3-DF4B-BA99-CB03B9370A98}" type="slidenum"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1" i="0" u="none" strike="noStrike" kern="1200" cap="none" spc="0" normalizeH="0" baseline="0" noProof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8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1" y="99751"/>
            <a:ext cx="7203017" cy="74693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Väestönkasvu suurimmissa kaupungeissa </a:t>
            </a:r>
            <a:br>
              <a:rPr lang="fi-FI" dirty="0" smtClean="0"/>
            </a:br>
            <a:r>
              <a:rPr lang="fi-FI" dirty="0" smtClean="0"/>
              <a:t>2021-2022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7" name="Sisällön paikkamerkk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9" y="846687"/>
            <a:ext cx="7178856" cy="39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fi-FI" dirty="0" smtClean="0"/>
              <a:t>Vieraskielisten osuus kaupunkien väestöstä</a:t>
            </a:r>
            <a:endParaRPr lang="fi-FI" dirty="0"/>
          </a:p>
        </p:txBody>
      </p:sp>
      <p:pic>
        <p:nvPicPr>
          <p:cNvPr id="4" name="Kaavio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" y="836726"/>
            <a:ext cx="7177957" cy="43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224F-C675-49DF-A8A7-FECF1938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71" y="1"/>
            <a:ext cx="7886700" cy="746936"/>
          </a:xfrm>
        </p:spPr>
        <p:txBody>
          <a:bodyPr/>
          <a:lstStyle/>
          <a:p>
            <a:r>
              <a:rPr lang="fi-FI" dirty="0"/>
              <a:t>Uusi työvoima: nettomaahanmuutto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BC0E-A66C-416A-B9DB-044A62F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0016-8D0B-4F00-B49C-4E0EF8642220}" type="datetime1">
              <a:rPr lang="fi-FI" smtClean="0"/>
              <a:t>9.4.2024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3F9AB-1E27-4630-BA09-849A2D78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Julkisten ja hyvinvointialojen liitto JHL &amp; Aula </a:t>
            </a:r>
            <a:r>
              <a:rPr lang="fi-FI" dirty="0" err="1"/>
              <a:t>Research</a:t>
            </a:r>
            <a:r>
              <a:rPr lang="fi-FI" dirty="0"/>
              <a:t> Oy</a:t>
            </a:r>
          </a:p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DAE7-CC6C-429A-B5D7-E8A0E467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867157-6A6F-4643-B70B-4664DEDDC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2291" y="689676"/>
            <a:ext cx="5632032" cy="37583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7DE70-6F51-41CC-A093-F283018F3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88" y="612184"/>
            <a:ext cx="3888015" cy="421553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Maahanmuutosta puhuttaessa on hyvä muistaa myös poismuutto</a:t>
            </a:r>
          </a:p>
          <a:p>
            <a:pPr lvl="1"/>
            <a:r>
              <a:rPr lang="fi-FI" dirty="0"/>
              <a:t>Näiden poismuuttovirtojen vaikutus on merkittävä</a:t>
            </a:r>
          </a:p>
          <a:p>
            <a:pPr lvl="1"/>
            <a:r>
              <a:rPr lang="fi-FI" dirty="0"/>
              <a:t>Poismuuttajien määrä on myös kasvanut viime vuosina</a:t>
            </a:r>
          </a:p>
          <a:p>
            <a:pPr lvl="1"/>
            <a:endParaRPr lang="fi-FI" dirty="0"/>
          </a:p>
          <a:p>
            <a:r>
              <a:rPr lang="fi-FI" dirty="0"/>
              <a:t>Lisäksi kyselytutkimuksissa nämä poismuuttajat arvioivat paluunsa todennäköisyyden yhä matalammaksi</a:t>
            </a:r>
          </a:p>
          <a:p>
            <a:pPr lvl="1"/>
            <a:r>
              <a:rPr lang="fi-FI" dirty="0"/>
              <a:t>Niemeläisen ja Kohosen (2016) tuloksia yleisimmistä syistä poismuuttoon ovat: </a:t>
            </a:r>
          </a:p>
          <a:p>
            <a:pPr lvl="2"/>
            <a:r>
              <a:rPr lang="fi-FI" dirty="0"/>
              <a:t>Työ (61 %)</a:t>
            </a:r>
          </a:p>
          <a:p>
            <a:pPr lvl="2"/>
            <a:r>
              <a:rPr lang="fi-FI" dirty="0"/>
              <a:t>Tulevaisuudennäkymät (56 %)</a:t>
            </a:r>
          </a:p>
          <a:p>
            <a:pPr lvl="2"/>
            <a:r>
              <a:rPr lang="fi-FI" dirty="0"/>
              <a:t>Kulttuuri (39 %)</a:t>
            </a:r>
          </a:p>
          <a:p>
            <a:pPr lvl="2"/>
            <a:r>
              <a:rPr lang="fi-FI" dirty="0"/>
              <a:t>Perhe/puoliso (37 %)</a:t>
            </a:r>
          </a:p>
          <a:p>
            <a:pPr lvl="2"/>
            <a:r>
              <a:rPr lang="fi-FI" dirty="0"/>
              <a:t>Elintaso (26 %)</a:t>
            </a:r>
          </a:p>
          <a:p>
            <a:pPr lvl="2"/>
            <a:r>
              <a:rPr lang="fi-FI" dirty="0"/>
              <a:t>Koulutus (25 %)</a:t>
            </a:r>
          </a:p>
          <a:p>
            <a:pPr lvl="2"/>
            <a:r>
              <a:rPr lang="fi-FI" dirty="0"/>
              <a:t>Identiteetti (25 %)</a:t>
            </a:r>
          </a:p>
          <a:p>
            <a:pPr lvl="2"/>
            <a:r>
              <a:rPr lang="fi-FI" dirty="0"/>
              <a:t>Poliittinen ilmapiiri (19 %)</a:t>
            </a:r>
          </a:p>
          <a:p>
            <a:pPr lvl="1"/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poismuuttajista</a:t>
            </a:r>
            <a:r>
              <a:rPr lang="en-US" dirty="0"/>
              <a:t> </a:t>
            </a:r>
            <a:r>
              <a:rPr lang="en-US" dirty="0" err="1"/>
              <a:t>yhä</a:t>
            </a:r>
            <a:r>
              <a:rPr lang="en-US" dirty="0"/>
              <a:t> </a:t>
            </a:r>
            <a:r>
              <a:rPr lang="en-US" dirty="0" err="1"/>
              <a:t>useampi</a:t>
            </a:r>
            <a:r>
              <a:rPr lang="en-US" dirty="0"/>
              <a:t> on </a:t>
            </a:r>
            <a:r>
              <a:rPr lang="en-US" dirty="0" err="1"/>
              <a:t>korkeasti</a:t>
            </a:r>
            <a:r>
              <a:rPr lang="en-US" dirty="0"/>
              <a:t> </a:t>
            </a:r>
            <a:r>
              <a:rPr lang="en-US" dirty="0" err="1"/>
              <a:t>koulutettu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8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5F615B51-4918-4306-8EDE-BA844D1C3D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2" name="think-cell Slide" r:id="rId76" imgW="473" imgH="476" progId="TCLayout.ActiveDocument.1">
                  <p:embed/>
                </p:oleObj>
              </mc:Choice>
              <mc:Fallback>
                <p:oleObj name="think-cell Slide" r:id="rId76" imgW="473" imgH="476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5F615B51-4918-4306-8EDE-BA844D1C3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Rectangle 415">
            <a:extLst>
              <a:ext uri="{FF2B5EF4-FFF2-40B4-BE49-F238E27FC236}">
                <a16:creationId xmlns:a16="http://schemas.microsoft.com/office/drawing/2014/main" id="{85A7FF06-503F-4C89-AD43-8FB31A5C000B}"/>
              </a:ext>
            </a:extLst>
          </p:cNvPr>
          <p:cNvSpPr/>
          <p:nvPr/>
        </p:nvSpPr>
        <p:spPr>
          <a:xfrm>
            <a:off x="4220146" y="2980135"/>
            <a:ext cx="4610694" cy="1952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2CEB3-63B4-4A1A-BA9F-05D5C817C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775" y="934191"/>
            <a:ext cx="6015037" cy="164901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34303"/>
            <a:r>
              <a:rPr lang="fi-FI" sz="825" dirty="0">
                <a:latin typeface="Trebuchet MS"/>
              </a:rPr>
              <a:t>Työvoimapulaa koetaan laajasti läpi yrityskentän ja 58 % tutkituista yrityksistä kärsii työvoimapulasta </a:t>
            </a:r>
          </a:p>
          <a:p>
            <a:pPr marL="268605" lvl="1" indent="-134303"/>
            <a:r>
              <a:rPr lang="fi-FI" sz="825" dirty="0">
                <a:latin typeface="Trebuchet MS"/>
              </a:rPr>
              <a:t>Työvoimapula alkaa olemaan monilla yrityksillä (27 %) jo normaalin toiminnan este </a:t>
            </a:r>
          </a:p>
          <a:p>
            <a:pPr marL="268605" lvl="1" indent="-134303"/>
            <a:r>
              <a:rPr lang="fi-FI" sz="825" dirty="0">
                <a:latin typeface="Trebuchet MS"/>
              </a:rPr>
              <a:t>Tutkituista yrityksistä 76 % ilmoittaa sen olevan kasvun este</a:t>
            </a:r>
          </a:p>
          <a:p>
            <a:pPr marL="134303"/>
            <a:r>
              <a:rPr lang="fi-FI" sz="825" dirty="0">
                <a:latin typeface="Trebuchet MS"/>
              </a:rPr>
              <a:t>Työvoimapula näyttäytyy hyvin moninaisena kokonaisuutena toimialasta riippuen, jolloin myös ratkaisujen pitää olla moninaisia. Työvoimapula on tällä hetkellä myös globaali ilmiö ja ulkomaisesta työvoimasta on vain rajallinen apu ongelman ratkaisussa</a:t>
            </a:r>
            <a:endParaRPr lang="fi-FI" sz="825" dirty="0"/>
          </a:p>
          <a:p>
            <a:pPr marL="263843" lvl="1" indent="-128588"/>
            <a:r>
              <a:rPr lang="fi-FI" sz="825" dirty="0">
                <a:latin typeface="Trebuchet MS"/>
              </a:rPr>
              <a:t>Majoitus- ja ravitsemustoimialalla työvoimapula on erityisen merkittävää, koska korona-aikana kysynnän vaihtelut ovat olleet suuria ja vastaavasti työn epävarmuus on ajanut erityisesti kausityöntekijöitä muille toimialoille</a:t>
            </a:r>
          </a:p>
          <a:p>
            <a:pPr marL="263843" lvl="1" indent="-128588"/>
            <a:r>
              <a:rPr lang="fi-FI" sz="825" dirty="0">
                <a:latin typeface="Trebuchet MS"/>
              </a:rPr>
              <a:t>Informaatio- ja viestintätoimialalla pulaa on erityisesti asiantuntijoista ja vaikutukset liikevaihtoon ovat erittäin merkittäviä</a:t>
            </a:r>
          </a:p>
          <a:p>
            <a:pPr marL="134303"/>
            <a:endParaRPr lang="fi-FI" dirty="0"/>
          </a:p>
          <a:p>
            <a:pPr marL="134303"/>
            <a:endParaRPr lang="fi-FI" dirty="0"/>
          </a:p>
          <a:p>
            <a:pPr marL="134303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3E6082-607C-44D3-B18B-CC5D8E99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4" y="60035"/>
            <a:ext cx="8748933" cy="875109"/>
          </a:xfrm>
        </p:spPr>
        <p:txBody>
          <a:bodyPr vert="horz">
            <a:normAutofit fontScale="90000"/>
          </a:bodyPr>
          <a:lstStyle/>
          <a:p>
            <a:r>
              <a:rPr lang="fi-FI" dirty="0">
                <a:latin typeface="Rockwell"/>
              </a:rPr>
              <a:t>Työvoimapula on tällä hetkellä voimakasta ja läpileikkaavaa hidastaen merkittävästi kasvua tutkituissa yrityksissä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F61D-A842-4F8E-9709-3F3E8F7D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D05577-C290-534D-AF6E-0DE1A580886B}" type="datetime1">
              <a:rPr lang="fi-FI" sz="600"/>
              <a:t>9.4.2024</a:t>
            </a:fld>
            <a:endParaRPr lang="fi-FI" sz="6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5E14D-489B-4F42-AE99-B13218B8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600"/>
              <a:t>*Perustuen kyselytutkimuksen kysymykseen 22. **Perustuen kyselytutkimuksen kysymykseen 25. ***Perustuen kyselytutkimuksen kysymyksiin 22,24, ja 28 **** Perustuen kyselytutkimuksen kysymykseen26.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6A64-2DA5-4F99-8C44-3D5C59F0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17F8-2013-4D97-8E96-94DD82EC3651}" type="slidenum">
              <a:rPr lang="fi-FI" sz="600"/>
              <a:pPr/>
              <a:t>19</a:t>
            </a:fld>
            <a:endParaRPr lang="fi-FI" sz="600"/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23B9AE24-7EA4-4B28-AEAD-776D135313C2}"/>
              </a:ext>
            </a:extLst>
          </p:cNvPr>
          <p:cNvSpPr txBox="1">
            <a:spLocks/>
          </p:cNvSpPr>
          <p:nvPr/>
        </p:nvSpPr>
        <p:spPr>
          <a:xfrm>
            <a:off x="3962950" y="2621870"/>
            <a:ext cx="2407811" cy="259556"/>
          </a:xfrm>
          <a:prstGeom prst="rect">
            <a:avLst/>
          </a:prstGeom>
        </p:spPr>
        <p:txBody>
          <a:bodyPr vert="horz" wrap="square" lIns="0" tIns="0" rIns="0" bIns="13716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0000"/>
              <a:buFont typeface="Wingdings" panose="05000000000000000000" pitchFamily="2" charset="2"/>
              <a:buChar char="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Trebuchet MS" panose="020B0603020202020204" pitchFamily="34" charset="0"/>
              <a:buChar char="-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25" b="1" dirty="0"/>
              <a:t>Työvoimapulaa kokevien osuus toimialoittain*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b="1" dirty="0"/>
              <a:t> </a:t>
            </a:r>
            <a:r>
              <a:rPr lang="fi-FI" sz="600" b="1" dirty="0">
                <a:solidFill>
                  <a:schemeClr val="bg1">
                    <a:lumMod val="65000"/>
                  </a:schemeClr>
                </a:solidFill>
              </a:rPr>
              <a:t>% vastanneista yrityksistä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10832163-3ADB-4036-BFEB-48F546DE36A5}"/>
              </a:ext>
            </a:extLst>
          </p:cNvPr>
          <p:cNvSpPr txBox="1">
            <a:spLocks/>
          </p:cNvSpPr>
          <p:nvPr/>
        </p:nvSpPr>
        <p:spPr>
          <a:xfrm>
            <a:off x="6563917" y="2621870"/>
            <a:ext cx="2244329" cy="259556"/>
          </a:xfrm>
          <a:prstGeom prst="rect">
            <a:avLst/>
          </a:prstGeom>
        </p:spPr>
        <p:txBody>
          <a:bodyPr vert="horz" wrap="square" lIns="0" tIns="0" rIns="0" bIns="13716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0000"/>
              <a:buFont typeface="Wingdings" panose="05000000000000000000" pitchFamily="2" charset="2"/>
              <a:buChar char="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Trebuchet MS" panose="020B0603020202020204" pitchFamily="34" charset="0"/>
              <a:buChar char="-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25" b="1" dirty="0"/>
              <a:t>Arvio työvoimapulan vaikutuksesta liikevaihtoon 2021</a:t>
            </a:r>
            <a:r>
              <a:rPr lang="fi-FI" sz="825" b="1" dirty="0" smtClean="0"/>
              <a:t>**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b="1" dirty="0" smtClean="0"/>
              <a:t> </a:t>
            </a:r>
            <a:r>
              <a:rPr lang="fi-FI" sz="600" b="1" dirty="0" smtClean="0">
                <a:solidFill>
                  <a:schemeClr val="bg1">
                    <a:lumMod val="65000"/>
                  </a:schemeClr>
                </a:solidFill>
              </a:rPr>
              <a:t>% vastanneista yrityksistä</a:t>
            </a:r>
            <a:endParaRPr lang="fi-FI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DD9E812-5402-42DB-848D-EFE5498D446A}"/>
              </a:ext>
            </a:extLst>
          </p:cNvPr>
          <p:cNvSpPr txBox="1">
            <a:spLocks/>
          </p:cNvSpPr>
          <p:nvPr/>
        </p:nvSpPr>
        <p:spPr>
          <a:xfrm>
            <a:off x="6487417" y="662050"/>
            <a:ext cx="2184203" cy="259887"/>
          </a:xfrm>
          <a:prstGeom prst="rect">
            <a:avLst/>
          </a:prstGeom>
        </p:spPr>
        <p:txBody>
          <a:bodyPr vert="horz" wrap="square" lIns="0" tIns="0" rIns="0" bIns="13716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0000"/>
              <a:buFont typeface="Wingdings" panose="05000000000000000000" pitchFamily="2" charset="2"/>
              <a:buChar char="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Trebuchet MS" panose="020B0603020202020204" pitchFamily="34" charset="0"/>
              <a:buChar char="-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25" b="1">
                <a:cs typeface="Arial"/>
              </a:rPr>
              <a:t>Työvoimapulan kohdistuminen****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b="1">
                <a:cs typeface="Arial"/>
              </a:rPr>
              <a:t> </a:t>
            </a:r>
            <a:r>
              <a:rPr lang="fi-FI" sz="600" b="1">
                <a:solidFill>
                  <a:schemeClr val="bg1">
                    <a:lumMod val="65000"/>
                  </a:schemeClr>
                </a:solidFill>
                <a:cs typeface="Arial"/>
              </a:rPr>
              <a:t>% ”Kyllä” vastanneet sektorin työvoimapulaa kokevista</a:t>
            </a:r>
          </a:p>
        </p:txBody>
      </p: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05E0E49B-34DC-46A7-B615-A9FCACDCE773}"/>
              </a:ext>
            </a:extLst>
          </p:cNvPr>
          <p:cNvCxnSpPr>
            <a:cxnSpLocks/>
          </p:cNvCxnSpPr>
          <p:nvPr/>
        </p:nvCxnSpPr>
        <p:spPr>
          <a:xfrm flipH="1">
            <a:off x="359570" y="2572941"/>
            <a:ext cx="8448675" cy="0"/>
          </a:xfrm>
          <a:prstGeom prst="line">
            <a:avLst/>
          </a:prstGeom>
          <a:ln w="6350" cap="flat" cmpd="sng" algn="ctr">
            <a:solidFill>
              <a:schemeClr val="accent1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004179C3-C8FE-46E9-A345-883C2281E44F}"/>
              </a:ext>
            </a:extLst>
          </p:cNvPr>
          <p:cNvGraphicFramePr/>
          <p:nvPr>
            <p:custDataLst>
              <p:tags r:id="rId3"/>
            </p:custDataLst>
            <p:extLst/>
          </p:nvPr>
        </p:nvGraphicFramePr>
        <p:xfrm>
          <a:off x="6502003" y="2918222"/>
          <a:ext cx="2175272" cy="182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210E15C-CE76-4B03-9206-66035E4A221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6736556" y="3490912"/>
            <a:ext cx="0" cy="23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40E2AD5-47AE-42C7-AB8F-20DFEFA95B5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6675835" y="4057651"/>
            <a:ext cx="0" cy="2262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5890F4E4-3794-437D-8D8B-38106558C5A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634413" y="4548187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6258B7-8C3C-4555-B45C-E20D433AAF1C}" type="datetime'''''''''''''19''6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196</a:t>
            </a:fld>
            <a:endParaRPr lang="fi-FI" sz="525">
              <a:latin typeface="+mn-lt"/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530579" y="3982641"/>
            <a:ext cx="114300" cy="71438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B3FE4B-79AF-42D1-8228-86EBCA1CAF15}" type="datetime'''''''''''''2'' ''''%''''''''''''''''''''''''''''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632972" y="3201591"/>
            <a:ext cx="114300" cy="71438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E2AC38-01B9-43A3-A7EC-5DF29E648504}" type="datetime'''''''''''''''''''''''''''7 ''''''''''''%''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535341" y="3253978"/>
            <a:ext cx="114300" cy="71438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24C3D5-082F-4436-AD2E-F61E2A41081B}" type="datetime'''''''''''''3'''' ''''''''''''''''%''''''''''''''''''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1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575822" y="3389710"/>
            <a:ext cx="114300" cy="71438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BF2860-2149-42CD-B9E5-FDDC1006A88D}" type="datetime'''''''''''4'''''''''''''''''''''''''' ''''''''''%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1CF8457D-F3E5-4ECA-B837-56C0A90F98B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634412" y="3038475"/>
            <a:ext cx="177404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CC872C-773D-4789-A5AC-0AE5CB985353}" type="datetime'''''''1'' ''''''''''''''''''''''''''57''''''5''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1 575</a:t>
            </a:fld>
            <a:endParaRPr lang="fi-FI" sz="525">
              <a:latin typeface="+mn-lt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519863" y="3443287"/>
            <a:ext cx="114300" cy="71438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FD43B8-C479-4E95-BFA7-7728863C310D}" type="datetime'''''1'''''''''''''''''''''''''' ''%''''''''''''''''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550819" y="4170760"/>
            <a:ext cx="114300" cy="71438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E5FA7-F4F8-4742-95F8-1ADCE96C528F}" type="datetime'''''''4 ''''''''''''''''''%'''''''''''''">
              <a:rPr lang="fi-FI" altLang="en-US" sz="525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4 %</a:t>
            </a:fld>
            <a:endParaRPr lang="fi-FI" sz="52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C23CE54D-A2B3-4E3C-B09F-709AFB30216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634413" y="3227785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B62C35-201E-4EAB-841F-C7D1FB1DF1A7}" type="datetime'''''''2''''1''''''''''''''''0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210</a:t>
            </a:fld>
            <a:endParaRPr lang="fi-FI" sz="525">
              <a:latin typeface="+mn-lt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0249BBD6-42C7-4FA7-80EA-77BC06274F0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634413" y="3415903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29310F-5385-43CD-A4B7-DEFDF6C0CDB7}" type="datetime'''''''''''2''''''20''''''''''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fi-FI" sz="525">
              <a:latin typeface="+mn-lt"/>
            </a:endParaRP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6C4F21A5-24C5-4640-98B2-FC70269E85E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634413" y="3982641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ACADBE-DC5E-4198-A43C-67A22512F4CD}" type="datetime'1''''''7''4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174</a:t>
            </a:fld>
            <a:endParaRPr lang="fi-FI" sz="525">
              <a:latin typeface="+mn-lt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699D6F6C-D7E9-49B4-BF50-70F0007A490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634413" y="3605212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35E85B-0666-45D0-B2F8-209BFCA2CBB7}" type="datetime'21''''''0''''''''''''''''''''''''''''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210</a:t>
            </a:fld>
            <a:endParaRPr lang="fi-FI" sz="525">
              <a:latin typeface="+mn-lt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A98C6991-05E9-4D29-8CEB-D219776D2A6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634413" y="3793331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D696C4-AA4F-49EF-A1DF-EE50D5301A33}" type="datetime'''''''''''1''''''''''''''''''''''''''''74''''''''''''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174</a:t>
            </a:fld>
            <a:endParaRPr lang="fi-FI" sz="525">
              <a:latin typeface="+mn-lt"/>
            </a:endParaRPr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60D4E895-CFDF-4D8E-AA76-DB118BFC52C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634413" y="4170760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F353DF-4B33-461A-90F8-1A17507805FF}" type="datetime'''''''2''''''''''''''''1''''''''''0''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210</a:t>
            </a:fld>
            <a:endParaRPr lang="fi-FI" sz="525">
              <a:latin typeface="+mn-lt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FAFA8D2F-634B-4256-9046-C1019ECD855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634413" y="4360069"/>
            <a:ext cx="12263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" tIns="0" rIns="9525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9E97EB-BD70-4C2C-8620-425CEF455CBF}" type="datetime'''''''''1''''6''''''''''''7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167</a:t>
            </a:fld>
            <a:endParaRPr lang="fi-FI" sz="525">
              <a:latin typeface="+mn-lt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7BD3F24-EF67-4509-8BD5-CDE6AF90DDD0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7870032" y="4743451"/>
            <a:ext cx="94060" cy="70247"/>
          </a:xfrm>
          <a:prstGeom prst="rect">
            <a:avLst/>
          </a:prstGeom>
          <a:solidFill>
            <a:srgbClr val="C3CFE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2B8F0F-A0D3-4B4A-8857-274FD41E2AB3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590110" y="4743451"/>
            <a:ext cx="94060" cy="70247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7D5098-0898-4D3D-926B-4E797D7D94D3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030641" y="4743451"/>
            <a:ext cx="94060" cy="70247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9B7243-65AF-4B8D-AFEE-BFB19D598DB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467600" y="4743451"/>
            <a:ext cx="94060" cy="70247"/>
          </a:xfrm>
          <a:prstGeom prst="rect">
            <a:avLst/>
          </a:prstGeom>
          <a:solidFill>
            <a:srgbClr val="6F8D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E85F981A-F1D6-49AD-859B-75ED958359B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722269" y="4747022"/>
            <a:ext cx="232172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D15763-3B69-4B0B-80E7-DE6631A57DA2}" type="datetime'''''''''''''Y''l''''''''''''''''i'''' -''''''''''''''20%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Yli -20%</a:t>
            </a:fld>
            <a:endParaRPr lang="fi-FI" sz="525">
              <a:latin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2814F49D-6374-4213-938A-468ADE99AC7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599760" y="4747022"/>
            <a:ext cx="194072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742708-7DB1-44DC-8BCA-00A9367685EC}" type="datetime'-''''6-1''''''''''''''''''''''''''''''''0''''''%''''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-6-10%</a:t>
            </a:fld>
            <a:endParaRPr lang="fi-FI" sz="525">
              <a:latin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832D66E-59AE-4455-86EE-4412E348B345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162799" y="4747022"/>
            <a:ext cx="228600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A2186F-5E48-40FE-B066-89CF6817C997}" type="datetime'''-''''''''11''''''''-''''''''''''''''20''%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-11-20%</a:t>
            </a:fld>
            <a:endParaRPr lang="fi-FI" sz="525" dirty="0">
              <a:latin typeface="+mn-lt"/>
            </a:endParaRP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BC0DFA19-05FE-44B9-B9E4-AE75461D5FB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002191" y="4747022"/>
            <a:ext cx="159544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E2A37D-049A-48CB-95F4-E3A27F457722}" type="datetime'''''''''''-0''''''''''''''''''-''''''''''''''''''''5''''''''%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-0-5%</a:t>
            </a:fld>
            <a:endParaRPr lang="fi-FI" sz="525" dirty="0">
              <a:latin typeface="+mn-lt"/>
            </a:endParaRP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1CF9F477-B329-4444-AC75-CC6D2C357783}"/>
              </a:ext>
            </a:extLst>
          </p:cNvPr>
          <p:cNvSpPr/>
          <p:nvPr/>
        </p:nvSpPr>
        <p:spPr>
          <a:xfrm>
            <a:off x="6488906" y="909639"/>
            <a:ext cx="2141934" cy="352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E1271A8-1406-491E-ABB6-A0B1FCFFB20D}"/>
              </a:ext>
            </a:extLst>
          </p:cNvPr>
          <p:cNvSpPr/>
          <p:nvPr/>
        </p:nvSpPr>
        <p:spPr>
          <a:xfrm>
            <a:off x="6488906" y="1302708"/>
            <a:ext cx="2141934" cy="326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DD2490B-1459-4ED9-A04F-35F3CF12191B}"/>
              </a:ext>
            </a:extLst>
          </p:cNvPr>
          <p:cNvSpPr/>
          <p:nvPr/>
        </p:nvSpPr>
        <p:spPr>
          <a:xfrm>
            <a:off x="6488906" y="1671354"/>
            <a:ext cx="2141934" cy="321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56" name="Chart 155">
            <a:extLst>
              <a:ext uri="{FF2B5EF4-FFF2-40B4-BE49-F238E27FC236}">
                <a16:creationId xmlns:a16="http://schemas.microsoft.com/office/drawing/2014/main" id="{D714F854-91E1-41E9-9060-8975A9A6ADA8}"/>
              </a:ext>
            </a:extLst>
          </p:cNvPr>
          <p:cNvGraphicFramePr/>
          <p:nvPr>
            <p:custDataLst>
              <p:tags r:id="rId29"/>
            </p:custDataLst>
            <p:extLst/>
          </p:nvPr>
        </p:nvGraphicFramePr>
        <p:xfrm>
          <a:off x="7534275" y="972742"/>
          <a:ext cx="1096566" cy="3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9"/>
          </a:graphicData>
        </a:graphic>
      </p:graphicFrame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733110" y="933450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2A992C-FBE8-4575-8F0A-773D3B56755C}" type="datetime'''''''8''''''''''''''''''''''''''''''3 ''''''''%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83 %</a:t>
            </a:fld>
            <a:endParaRPr lang="fi-FI" sz="600" b="1">
              <a:latin typeface="+mn-lt"/>
            </a:endParaRPr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989094" y="1054894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96DB09-4F75-4F21-8162-0F87E7124ED5}" type="datetime'''''''''''''''''''''''''''''''''3''3'''''' ''''%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fi-FI" sz="600" b="1">
              <a:latin typeface="+mn-lt"/>
            </a:endParaRP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245078" y="1108472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56690B-6EB2-4EB1-9492-30CA23406AB3}" type="datetime'''''''''''''''''''''''''1''''1 ''''''%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fi-FI" sz="600" b="1">
              <a:latin typeface="+mn-lt"/>
            </a:endParaRPr>
          </a:p>
        </p:txBody>
      </p:sp>
      <p:graphicFrame>
        <p:nvGraphicFramePr>
          <p:cNvPr id="160" name="Chart 159">
            <a:extLst>
              <a:ext uri="{FF2B5EF4-FFF2-40B4-BE49-F238E27FC236}">
                <a16:creationId xmlns:a16="http://schemas.microsoft.com/office/drawing/2014/main" id="{4F7E5DD6-41E3-43A8-9CC7-4A0BF7F0D592}"/>
              </a:ext>
            </a:extLst>
          </p:cNvPr>
          <p:cNvGraphicFramePr/>
          <p:nvPr>
            <p:custDataLst>
              <p:tags r:id="rId33"/>
            </p:custDataLst>
            <p:extLst/>
          </p:nvPr>
        </p:nvGraphicFramePr>
        <p:xfrm>
          <a:off x="5232798" y="2919413"/>
          <a:ext cx="1583531" cy="185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0"/>
          </a:graphicData>
        </a:graphic>
      </p:graphicFrame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06FD6D08-2FD8-48BB-ACD1-01D809A0B572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187553" y="3219450"/>
            <a:ext cx="423863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44F7CFD-22A2-408E-952F-076F490159DD}" type="datetime'''''Te''''o''l''l''i''''''s''''u''u''''''''s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Teollisuus</a:t>
            </a:fld>
            <a:endParaRPr lang="fi-FI" sz="750">
              <a:latin typeface="+mn-lt"/>
            </a:endParaRPr>
          </a:p>
        </p:txBody>
      </p:sp>
      <p:sp>
        <p:nvSpPr>
          <p:cNvPr id="289" name="Text Placeholder 2">
            <a:extLst>
              <a:ext uri="{FF2B5EF4-FFF2-40B4-BE49-F238E27FC236}">
                <a16:creationId xmlns:a16="http://schemas.microsoft.com/office/drawing/2014/main" id="{7FCF52E4-06C9-4D9B-9864-41F0191C3E5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811316" y="3026569"/>
            <a:ext cx="800100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4D10C21-7EDE-4AA2-B3CF-21840FE96AB9}" type="datetime'''''K''''a''''''i''''kk''''i Va''stanne''''e''''t'''''''">
              <a:rPr lang="fi-FI" altLang="en-US" sz="750" b="1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Kaikki Vastanneet</a:t>
            </a:fld>
            <a:endParaRPr lang="fi-FI" sz="750" b="1">
              <a:latin typeface="+mn-lt"/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027E4EDF-A803-4BCF-BC48-A65C6ECA09E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256485" y="4376738"/>
            <a:ext cx="1354931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FCE88DB-018F-4C99-8919-F22F97E9A222}" type="datetime'Hall''i''nto- ja t''uki''''p''alv''el''uto''''im''''int''a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Hallinto- ja tukipalvelutoiminta</a:t>
            </a:fld>
            <a:endParaRPr lang="fi-FI" sz="750">
              <a:latin typeface="+mn-lt"/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CDA2773F-3BA6-44FD-9C6A-CB9F9BECDC3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505325" y="3412332"/>
            <a:ext cx="1106091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0707633-E594-4DCE-91AE-7E9132664A62}" type="datetime'''T''''u''k''''''ku''-'''' ''j''a'' vä''hittäiska''u''p''pa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Tukku- ja vähittäiskauppa</a:t>
            </a:fld>
            <a:endParaRPr lang="fi-FI" sz="750">
              <a:latin typeface="+mn-lt"/>
            </a:endParaRPr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18A8554C-8495-4FB1-A187-692ACE81C47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219575" y="4569619"/>
            <a:ext cx="1391841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F36D327-A3DA-4665-B327-919AA21E288E}" type="datetime'''''Majo''''itus''-'''' ja ra''vitsemus''-t''''oimi''nta''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Majoitus- ja ravitsemus-toiminta</a:t>
            </a:fld>
            <a:endParaRPr lang="fi-FI" sz="750">
              <a:latin typeface="+mn-lt"/>
            </a:endParaRPr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DEDB0D51-3E83-454B-B4B9-B9A146B391E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001816" y="3605213"/>
            <a:ext cx="609600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63CC16-AFE2-4639-BC5A-3F1E09E0C30A}" type="datetime'''''''R''''''a''k''''e''n''t''''''a''''''''m''''in''''en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Rakentaminen</a:t>
            </a:fld>
            <a:endParaRPr lang="fi-FI" sz="750">
              <a:latin typeface="+mn-lt"/>
            </a:endParaRP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FF78B5E0-6B2D-4F5B-BB41-09D00692267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601766" y="3798094"/>
            <a:ext cx="1009650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9163F5-2E15-4AC8-9BB0-64EEBB4EC966}" type="datetime'Inf''''o''rm''aatio'''''' ''''''j''a vies''t''''i''nt''''ä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Informaatio ja viestintä</a:t>
            </a:fld>
            <a:endParaRPr lang="fi-FI" sz="750">
              <a:latin typeface="+mn-lt"/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0394AE2C-2440-40CC-9D7F-1D481C6F5708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662487" y="3990975"/>
            <a:ext cx="948929" cy="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02ED22A-8F4A-40DB-BC8E-C9B2CF50D3F5}" type="datetime'Ku''''lje''''tus'''''''' ja ''va''''''''r''a''''st''o''inti''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Kuljetus ja varastointi</a:t>
            </a:fld>
            <a:endParaRPr lang="fi-FI" sz="750">
              <a:latin typeface="+mn-lt"/>
            </a:endParaRPr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D859503C-C1A0-4020-B977-9C24841A55D7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333875" y="4132659"/>
            <a:ext cx="1277541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0821C35-C12F-4734-AD98-747F8F1A45B3}" type="datetime'Ammatill''inen'', tieteel''''linen ja &#10;teknine''n toimi''nta'">
              <a:rPr lang="fi-FI" altLang="en-US" sz="75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Ammatillinen, tieteellinen ja 
tekninen toiminta</a:t>
            </a:fld>
            <a:endParaRPr lang="fi-FI" sz="750">
              <a:latin typeface="+mn-lt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CCF4E87-457B-45D1-B221-16FE990AA8B3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2637235" y="2980135"/>
            <a:ext cx="36314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C549924-1D1D-4CCD-9A08-AA4A4C307DC6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 flipV="1">
            <a:off x="997743" y="2980135"/>
            <a:ext cx="363141" cy="709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2EB2DEDA-AAD5-41B9-9861-52806B08EF52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auto">
          <a:xfrm>
            <a:off x="1816894" y="2980135"/>
            <a:ext cx="36433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FBDF2BB-613E-402F-B578-84184A671A53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1816894" y="2980135"/>
            <a:ext cx="36433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B1BA5A-66B6-40DF-8AA6-71C3AA385AC3}"/>
              </a:ext>
            </a:extLst>
          </p:cNvPr>
          <p:cNvCxnSpPr>
            <a:cxnSpLocks/>
          </p:cNvCxnSpPr>
          <p:nvPr>
            <p:custDataLst>
              <p:tags r:id="rId47"/>
            </p:custDataLst>
          </p:nvPr>
        </p:nvCxnSpPr>
        <p:spPr bwMode="auto">
          <a:xfrm>
            <a:off x="2637234" y="2980135"/>
            <a:ext cx="363141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1" name="Chart 160">
            <a:extLst>
              <a:ext uri="{FF2B5EF4-FFF2-40B4-BE49-F238E27FC236}">
                <a16:creationId xmlns:a16="http://schemas.microsoft.com/office/drawing/2014/main" id="{04590000-F073-47FB-AE33-77C1BC7E7BCF}"/>
              </a:ext>
            </a:extLst>
          </p:cNvPr>
          <p:cNvGraphicFramePr/>
          <p:nvPr>
            <p:custDataLst>
              <p:tags r:id="rId48"/>
            </p:custDataLst>
            <p:extLst/>
          </p:nvPr>
        </p:nvGraphicFramePr>
        <p:xfrm>
          <a:off x="297657" y="2918222"/>
          <a:ext cx="3402806" cy="182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1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C09B9-3CA0-453C-AAF7-1BE5D06EBC0D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 flipH="1">
            <a:off x="1759744" y="3526631"/>
            <a:ext cx="666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500062" y="4061223"/>
            <a:ext cx="539354" cy="246460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689464-00F5-4898-A00B-33725591A5BD}" type="datetime'''K''''o''''''ke''e'' &#10;työ''''vo''''''''''imap''''ulaa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Kokee 
työvoimapulaa</a:t>
            </a:fld>
            <a:r>
              <a:rPr lang="fi-FI" altLang="en-US" sz="600" b="1">
                <a:latin typeface="+mn-lt"/>
              </a:rPr>
              <a:t/>
            </a:r>
            <a:br>
              <a:rPr lang="fi-FI" altLang="en-US" sz="600" b="1">
                <a:latin typeface="+mn-lt"/>
              </a:rPr>
            </a:br>
            <a:fld id="{E917D0BE-5E5F-44B8-86F7-F43F57CE32B2}" type="datetime'''''''''''''5''8'''''''''''' ''''''''''''''%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58 %</a:t>
            </a:fld>
            <a:endParaRPr lang="fi-FI" sz="600" b="1">
              <a:latin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4A991542-848B-437A-993A-65C89B8A78D3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373981" y="3168254"/>
            <a:ext cx="428625" cy="1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84465D-2A26-4E89-9961-C46A3CE5D3CC}" type="datetime'''M''''''''''''''''''''''''ol''emm''''''''''is''''t''''''''a'">
              <a:rPr lang="fi-FI" altLang="en-US" sz="600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Molemmista</a:t>
            </a:fld>
            <a:r>
              <a:rPr lang="fi-FI" altLang="en-US" sz="600">
                <a:latin typeface="+mn-lt"/>
              </a:rPr>
              <a:t/>
            </a:r>
            <a:br>
              <a:rPr lang="fi-FI" altLang="en-US" sz="600">
                <a:latin typeface="+mn-lt"/>
              </a:rPr>
            </a:br>
            <a:fld id="{26D91A43-DE06-4D10-BED5-424AC34E72C2}" type="datetime'3''''''''''''''''2'''''' ''''''''''''''''''''%'''''''''''">
              <a:rPr lang="fi-FI" altLang="en-US" sz="600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32 %</a:t>
            </a:fld>
            <a:endParaRPr lang="fi-FI" sz="600">
              <a:latin typeface="+mn-lt"/>
            </a:endParaRP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E6298859-7ED7-4FBB-B50E-95883503FA3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343025" y="3942159"/>
            <a:ext cx="490538" cy="328613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CEE561-A45E-49C7-8088-14E0195B6FE3}" type="datetime'Pu''''laa &#10;ko''t''''ima''is''est''a &#10;ty''''ö''''voi''m''asta'">
              <a:rPr lang="fi-FI" altLang="en-US" sz="600" b="1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Pulaa 
kotimaisesta 
työvoimasta</a:t>
            </a:fld>
            <a:r>
              <a:rPr lang="fi-FI" altLang="en-US" sz="600" b="1">
                <a:solidFill>
                  <a:schemeClr val="bg1"/>
                </a:solidFill>
                <a:latin typeface="+mn-lt"/>
              </a:rPr>
              <a:t/>
            </a:r>
            <a:br>
              <a:rPr lang="fi-FI" altLang="en-US" sz="600" b="1">
                <a:solidFill>
                  <a:schemeClr val="bg1"/>
                </a:solidFill>
                <a:latin typeface="+mn-lt"/>
              </a:rPr>
            </a:br>
            <a:fld id="{4EFDA636-11AB-444F-A832-E4759C8463CB}" type="datetime'''''''''''''6''''''''7'''' ''''''''''''%'''''''''">
              <a:rPr lang="fi-FI" altLang="en-US" sz="600" b="1">
                <a:solidFill>
                  <a:schemeClr val="bg1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67 %</a:t>
            </a:fld>
            <a:endParaRPr lang="fi-FI" sz="600" b="1">
              <a:solidFill>
                <a:schemeClr val="bg1"/>
              </a:solidFill>
              <a:latin typeface="+mn-lt"/>
            </a:endParaRPr>
          </a:p>
        </p:txBody>
      </p:sp>
      <p:sp useBgFill="1">
        <p:nvSpPr>
          <p:cNvPr id="327" name="Text Placeholder 2">
            <a:extLst>
              <a:ext uri="{FF2B5EF4-FFF2-40B4-BE49-F238E27FC236}">
                <a16:creationId xmlns:a16="http://schemas.microsoft.com/office/drawing/2014/main" id="{1AEA41CE-289F-426D-B4CD-E6CBE63D15A4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826420" y="3362324"/>
            <a:ext cx="450056" cy="328613"/>
          </a:xfrm>
          <a:prstGeom prst="rect">
            <a:avLst/>
          </a:prstGeom>
          <a:ln>
            <a:noFill/>
          </a:ln>
          <a:effectLst/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A5108D-C6DF-422F-810C-4F935D939200}" type="datetime'P''ul''''''aa'' &#10;K''V &#10;työ''''''v''''o''''''i''ma''''s''''ta'">
              <a:rPr lang="fi-FI" altLang="en-US" sz="600" b="1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Pulaa 
KV 
työvoimasta</a:t>
            </a:fld>
            <a:r>
              <a:rPr lang="fi-FI" altLang="en-US" sz="600" b="1">
                <a:latin typeface="+mn-lt"/>
              </a:rPr>
              <a:t/>
            </a:r>
            <a:br>
              <a:rPr lang="fi-FI" altLang="en-US" sz="600" b="1">
                <a:latin typeface="+mn-lt"/>
              </a:rPr>
            </a:br>
            <a:fld id="{25311915-9836-4ED6-A327-CA9DF4508CF8}" type="datetime'''''''''''''''''''''''1'''''''' ''''''''''''''''''''''%'''">
              <a:rPr lang="fi-FI" altLang="en-US" sz="600" b="1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1 %</a:t>
            </a:fld>
            <a:endParaRPr lang="fi-FI" sz="600" b="1">
              <a:latin typeface="+mn-lt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8B031F63-2BEB-4921-80E6-9C87530D62D5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2051447" y="4281487"/>
            <a:ext cx="715566" cy="32861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E2C704-C3B0-4F85-81A5-F847A097E4B9}" type="datetime'''''T''y''öv''oim''apul''a &#10;normaalitoiminn''a''n &#10;es''te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Työvoimapula 
normaalitoiminnan 
este</a:t>
            </a:fld>
            <a:r>
              <a:rPr lang="fi-FI" altLang="en-US" sz="600" b="1">
                <a:latin typeface="+mn-lt"/>
              </a:rPr>
              <a:t/>
            </a:r>
            <a:br>
              <a:rPr lang="fi-FI" altLang="en-US" sz="600" b="1">
                <a:latin typeface="+mn-lt"/>
              </a:rPr>
            </a:br>
            <a:fld id="{353F0022-41E4-4F59-8906-FADAD1D460D3}" type="datetime'''''''''''2''''''''7'''''''''''''''' ''''''''''''''''%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fi-FI" sz="600" b="1">
              <a:latin typeface="+mn-lt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EEF8AD63-A6E1-405A-8930-C23B0DC281D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958703" y="3868340"/>
            <a:ext cx="538163" cy="3286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10716" tIns="0" rIns="10716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51C2AD-55E3-421F-BF43-539CD49D30C5}" type="datetime'T''y''övoi''mapu''l''a &#10;''kasvu''n'' ''''''''&#10;''''est''''''e 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Työvoimapula 
kasvun 
este </a:t>
            </a:fld>
            <a:r>
              <a:rPr lang="fi-FI" altLang="en-US" sz="600" b="1">
                <a:latin typeface="+mn-lt"/>
              </a:rPr>
              <a:t/>
            </a:r>
            <a:br>
              <a:rPr lang="fi-FI" altLang="en-US" sz="600" b="1">
                <a:latin typeface="+mn-lt"/>
              </a:rPr>
            </a:br>
            <a:fld id="{5B818BC8-DCA8-4764-B333-5A024AE6F25A}" type="datetime'''''''''''''''''''7''''6'''' ''''''''''%''''''''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fi-FI" sz="600" b="1">
              <a:latin typeface="+mn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7633D23-D9FD-409C-AC59-345CF892BE29}"/>
              </a:ext>
            </a:extLst>
          </p:cNvPr>
          <p:cNvSpPr txBox="1"/>
          <p:nvPr/>
        </p:nvSpPr>
        <p:spPr>
          <a:xfrm>
            <a:off x="6635354" y="999141"/>
            <a:ext cx="783431" cy="1962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60000"/>
            </a:pPr>
            <a:r>
              <a:rPr lang="fi-FI" sz="750" b="1">
                <a:solidFill>
                  <a:prstClr val="black"/>
                </a:solidFill>
              </a:rPr>
              <a:t>Teollisuus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EA27138-2223-49A3-9D47-D764F7E942F7}"/>
              </a:ext>
            </a:extLst>
          </p:cNvPr>
          <p:cNvSpPr txBox="1"/>
          <p:nvPr/>
        </p:nvSpPr>
        <p:spPr>
          <a:xfrm>
            <a:off x="6635354" y="1327710"/>
            <a:ext cx="783431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60000"/>
            </a:pPr>
            <a:r>
              <a:rPr lang="fi-FI" sz="750" b="1">
                <a:solidFill>
                  <a:prstClr val="black"/>
                </a:solidFill>
              </a:rPr>
              <a:t>Informaatio ja viestintä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3117254-A9EF-4163-A397-357CED453ADE}"/>
              </a:ext>
            </a:extLst>
          </p:cNvPr>
          <p:cNvSpPr txBox="1"/>
          <p:nvPr/>
        </p:nvSpPr>
        <p:spPr>
          <a:xfrm>
            <a:off x="6635354" y="1693975"/>
            <a:ext cx="1287065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60000"/>
            </a:pPr>
            <a:r>
              <a:rPr lang="fi-FI" sz="750" b="1">
                <a:solidFill>
                  <a:prstClr val="black"/>
                </a:solidFill>
              </a:rPr>
              <a:t>Majoitus- ja ravitsemustoiminta</a:t>
            </a:r>
          </a:p>
        </p:txBody>
      </p:sp>
      <p:graphicFrame>
        <p:nvGraphicFramePr>
          <p:cNvPr id="154" name="Chart 153">
            <a:extLst>
              <a:ext uri="{FF2B5EF4-FFF2-40B4-BE49-F238E27FC236}">
                <a16:creationId xmlns:a16="http://schemas.microsoft.com/office/drawing/2014/main" id="{FBED821C-F992-4D3B-A508-9795780619E6}"/>
              </a:ext>
            </a:extLst>
          </p:cNvPr>
          <p:cNvGraphicFramePr/>
          <p:nvPr>
            <p:custDataLst>
              <p:tags r:id="rId56"/>
            </p:custDataLst>
            <p:extLst/>
          </p:nvPr>
        </p:nvGraphicFramePr>
        <p:xfrm>
          <a:off x="7534275" y="1359694"/>
          <a:ext cx="1096566" cy="29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2"/>
          </a:graphicData>
        </a:graphic>
      </p:graphicFrame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08B47F2A-B5D8-4277-AB95-626B33C1AB26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8267701" y="1483519"/>
            <a:ext cx="14168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675F23-249E-4518-9026-9CD5A6860011}" type="datetime'''''''''5'''' ''''''''''''''''''''''%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5 %</a:t>
            </a:fld>
            <a:endParaRPr lang="fi-FI" sz="600" b="1">
              <a:latin typeface="+mn-lt"/>
            </a:endParaRP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F4D972E9-AAB1-4103-ADD9-4F85304F1DE4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7733110" y="1432322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885F25-9C81-49A3-BD7D-A569D5A4E049}" type="datetime'''''''''''''''''''29'''''''' ''''''%''''''''''''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29 %</a:t>
            </a:fld>
            <a:endParaRPr lang="fi-FI" sz="600" b="1">
              <a:latin typeface="+mn-lt"/>
            </a:endParaRPr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798F226C-F5A2-4184-BD47-9061B2FFFE77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7989094" y="1320403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B382EE-0D5C-4391-9726-B658EA3CDC38}" type="datetime'8''''''''''3 ''''''%''''''''''''''''''''''''''''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83 %</a:t>
            </a:fld>
            <a:endParaRPr lang="fi-FI" sz="600" b="1">
              <a:latin typeface="+mn-lt"/>
            </a:endParaRPr>
          </a:p>
        </p:txBody>
      </p:sp>
      <p:graphicFrame>
        <p:nvGraphicFramePr>
          <p:cNvPr id="153" name="Chart 152">
            <a:extLst>
              <a:ext uri="{FF2B5EF4-FFF2-40B4-BE49-F238E27FC236}">
                <a16:creationId xmlns:a16="http://schemas.microsoft.com/office/drawing/2014/main" id="{F55B7D0D-47B8-4BB2-BDAD-6BF49D57D131}"/>
              </a:ext>
            </a:extLst>
          </p:cNvPr>
          <p:cNvGraphicFramePr/>
          <p:nvPr>
            <p:custDataLst>
              <p:tags r:id="rId60"/>
            </p:custDataLst>
            <p:extLst/>
          </p:nvPr>
        </p:nvGraphicFramePr>
        <p:xfrm>
          <a:off x="7534275" y="1714501"/>
          <a:ext cx="1096566" cy="3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3"/>
          </a:graphicData>
        </a:graphic>
      </p:graphicFrame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BAE08ADA-F745-4D9D-A29B-B501407607AA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8011716" y="1860947"/>
            <a:ext cx="14168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347CE2-4D88-4EE4-88C9-2AEBCCEFF8C2}" type="datetime'''''''''5 ''''''''''%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5 %</a:t>
            </a:fld>
            <a:endParaRPr lang="fi-FI" sz="600" b="1">
              <a:latin typeface="+mn-lt"/>
            </a:endParaRP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A82CB3C-CE26-4481-A1D5-46B4ECD483B2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7733109" y="1675210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8CFB5E-4C90-49B2-B857-9946AB6DB66B}" type="datetime'9''''''''''''''''9'' ''''''%''''''''''''''''''''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99 %</a:t>
            </a:fld>
            <a:endParaRPr lang="fi-FI" sz="600" b="1">
              <a:latin typeface="+mn-lt"/>
            </a:endParaRP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9B1F7956-0738-4089-AF8F-CE433654B42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8267700" y="1864519"/>
            <a:ext cx="14168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CF3E2C-47C5-472A-A0C3-65BE867B338B}" type="datetime'3'''''''''''''''''''''''''' ''''''''%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3 %</a:t>
            </a:fld>
            <a:endParaRPr lang="fi-FI" sz="600" b="1">
              <a:latin typeface="+mn-lt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348C937-A6C8-41C3-9452-65E36B7F5046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7325916" y="2443163"/>
            <a:ext cx="94060" cy="702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1EF4644-D23A-4210-9940-B88F1DA4EBD6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6513910" y="2443163"/>
            <a:ext cx="94060" cy="70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FDA0AED-170A-4928-BE63-3566377CC856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7922419" y="2443163"/>
            <a:ext cx="94060" cy="702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6646069" y="2446735"/>
            <a:ext cx="603647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7151C-37B2-4318-90DA-000FCBCC2E03}" type="datetime'S''''''u''ori''tt''a''''''v''at ''t''''''e''''htävä''t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Suorittavat tehtävät</a:t>
            </a:fld>
            <a:endParaRPr lang="fi-FI" sz="525">
              <a:latin typeface="+mn-lt"/>
            </a:endParaRP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7458075" y="2446735"/>
            <a:ext cx="388144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32E756-5E6E-4F32-9A72-3639287FB043}" type="datetime'As''''''''ia''''''''n''''''''t''unt''ij''''''''a''''''''t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Asiantuntijat</a:t>
            </a:fld>
            <a:endParaRPr lang="fi-FI" sz="525">
              <a:latin typeface="+mn-lt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08345068-9FC1-41E6-8D58-3A084216EEF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054578" y="2446735"/>
            <a:ext cx="16668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6A300C-A0B4-4818-AA96-417CBA388082}" type="datetime'''Joh''''''''''''t''''o'''''">
              <a:rPr lang="fi-FI" altLang="en-US" sz="525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Johto</a:t>
            </a:fld>
            <a:endParaRPr lang="fi-FI" sz="525">
              <a:latin typeface="+mn-lt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89BE4E95-6032-4EB0-A368-0D97EA0FA146}"/>
              </a:ext>
            </a:extLst>
          </p:cNvPr>
          <p:cNvSpPr txBox="1"/>
          <p:nvPr/>
        </p:nvSpPr>
        <p:spPr>
          <a:xfrm>
            <a:off x="2982617" y="2594483"/>
            <a:ext cx="587031" cy="2169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60000"/>
            </a:pPr>
            <a:r>
              <a:rPr lang="fi-FI" sz="900" b="1">
                <a:solidFill>
                  <a:prstClr val="black"/>
                </a:solidFill>
              </a:rPr>
              <a:t>N=1575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B24F5-3FAF-4C56-A09D-21CB0AE9040A}"/>
              </a:ext>
            </a:extLst>
          </p:cNvPr>
          <p:cNvCxnSpPr>
            <a:cxnSpLocks/>
          </p:cNvCxnSpPr>
          <p:nvPr/>
        </p:nvCxnSpPr>
        <p:spPr>
          <a:xfrm>
            <a:off x="3882857" y="2602198"/>
            <a:ext cx="0" cy="21281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E43ED57-65CB-442F-9E94-FFEB7A994C9F}"/>
              </a:ext>
            </a:extLst>
          </p:cNvPr>
          <p:cNvSpPr txBox="1">
            <a:spLocks/>
          </p:cNvSpPr>
          <p:nvPr/>
        </p:nvSpPr>
        <p:spPr>
          <a:xfrm>
            <a:off x="503838" y="2621870"/>
            <a:ext cx="2183606" cy="259556"/>
          </a:xfrm>
          <a:prstGeom prst="rect">
            <a:avLst/>
          </a:prstGeom>
        </p:spPr>
        <p:txBody>
          <a:bodyPr vert="horz" wrap="square" lIns="0" tIns="0" rIns="0" bIns="13716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0000"/>
              <a:buFont typeface="Wingdings" panose="05000000000000000000" pitchFamily="2" charset="2"/>
              <a:buChar char="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Trebuchet MS" panose="020B0603020202020204" pitchFamily="34" charset="0"/>
              <a:buChar char="-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Trebuchet MS" panose="020B0603020202020204" pitchFamily="34" charset="0"/>
              <a:buChar char="-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25" b="1"/>
              <a:t>Työvoimapulaa kokevien osuus***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b="1"/>
              <a:t> </a:t>
            </a:r>
            <a:r>
              <a:rPr lang="fi-FI" sz="600" b="1">
                <a:solidFill>
                  <a:schemeClr val="bg1">
                    <a:lumMod val="65000"/>
                  </a:schemeClr>
                </a:solidFill>
              </a:rPr>
              <a:t>% vastanneista yrityksistä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62B921C-BD9C-46C4-9921-775197FED254}"/>
              </a:ext>
            </a:extLst>
          </p:cNvPr>
          <p:cNvSpPr/>
          <p:nvPr/>
        </p:nvSpPr>
        <p:spPr>
          <a:xfrm>
            <a:off x="6488907" y="2032286"/>
            <a:ext cx="2141935" cy="3693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597" indent="-202406">
              <a:lnSpc>
                <a:spcPct val="90000"/>
              </a:lnSpc>
              <a:spcBef>
                <a:spcPts val="750"/>
              </a:spcBef>
              <a:buClr>
                <a:srgbClr val="F9941D"/>
              </a:buClr>
              <a:buSzPct val="60000"/>
              <a:buFont typeface="Wingdings" panose="05000000000000000000" pitchFamily="2" charset="2"/>
              <a:buChar char=""/>
            </a:pPr>
            <a:endParaRPr lang="fi-FI" sz="15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ADE1C0B-56C0-4DA0-9464-685B299E6175}"/>
              </a:ext>
            </a:extLst>
          </p:cNvPr>
          <p:cNvSpPr txBox="1"/>
          <p:nvPr/>
        </p:nvSpPr>
        <p:spPr>
          <a:xfrm>
            <a:off x="6635354" y="2130383"/>
            <a:ext cx="1287066" cy="1962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60000"/>
            </a:pPr>
            <a:r>
              <a:rPr lang="fi-FI" sz="750" b="1">
                <a:solidFill>
                  <a:prstClr val="black"/>
                </a:solidFill>
              </a:rPr>
              <a:t>Kaikki vastanneet</a:t>
            </a:r>
          </a:p>
        </p:txBody>
      </p:sp>
      <p:graphicFrame>
        <p:nvGraphicFramePr>
          <p:cNvPr id="151" name="Chart 150">
            <a:extLst>
              <a:ext uri="{FF2B5EF4-FFF2-40B4-BE49-F238E27FC236}">
                <a16:creationId xmlns:a16="http://schemas.microsoft.com/office/drawing/2014/main" id="{19590E5B-1464-48A6-BDE5-ED2D9AFFBF1F}"/>
              </a:ext>
            </a:extLst>
          </p:cNvPr>
          <p:cNvGraphicFramePr/>
          <p:nvPr>
            <p:custDataLst>
              <p:tags r:id="rId70"/>
            </p:custDataLst>
            <p:extLst/>
          </p:nvPr>
        </p:nvGraphicFramePr>
        <p:xfrm>
          <a:off x="7534275" y="2116932"/>
          <a:ext cx="1096566" cy="3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4"/>
          </a:graphicData>
        </a:graphic>
      </p:graphicFrame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272FA9C1-FBFC-4CF2-86E7-C2C5933A1DE8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8267700" y="2256235"/>
            <a:ext cx="14168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39C145-A3D8-47F2-974D-C943ED2673BC}" type="datetime'''''''''''''''''6'''''''' ''''''''''''''''''''''%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fi-FI" sz="600" b="1">
              <a:latin typeface="+mn-lt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3092D1E1-E853-4A81-A2E8-D29F5AC09B08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7733110" y="2077641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B381D7-1C66-4FB9-AB32-A2B2618CE89C}" type="datetime'''''''''''''''75'''''''''''' ''''''%''''''''''''''''''''''''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fi-FI" sz="600" b="1">
              <a:latin typeface="+mn-lt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742DBE8B-7737-47A6-87DA-CE8D5E88EED2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7989093" y="2181225"/>
            <a:ext cx="1869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0716" tIns="0" rIns="10716" bIns="0" numCol="1" spcCol="0" rtlCol="0" anchor="b" anchorCtr="0">
            <a:noAutofit/>
          </a:bodyPr>
          <a:lstStyle>
            <a:lvl1pPr marL="179388" indent="-1778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tabLst>
                <a:tab pos="987425" algn="l"/>
              </a:tabLst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Tx/>
              <a:buSzPct val="100000"/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577ED9-175A-4966-8139-418A99AD6108}" type="datetime'''''''''''''''''''''''''3''''5'' ''''''''''''''''''''''%'">
              <a:rPr lang="fi-FI" altLang="en-US" sz="600" b="1"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35 %</a:t>
            </a:fld>
            <a:endParaRPr lang="fi-FI" sz="600" b="1">
              <a:latin typeface="+mn-lt"/>
            </a:endParaRPr>
          </a:p>
        </p:txBody>
      </p:sp>
      <p:pic>
        <p:nvPicPr>
          <p:cNvPr id="123" name="Graphic 122" descr="Badge Follow outline">
            <a:extLst>
              <a:ext uri="{FF2B5EF4-FFF2-40B4-BE49-F238E27FC236}">
                <a16:creationId xmlns:a16="http://schemas.microsoft.com/office/drawing/2014/main" id="{49ABD7B6-A0E2-4EF4-97CB-B26962A535B8}"/>
              </a:ext>
            </a:extLst>
          </p:cNvPr>
          <p:cNvPicPr>
            <a:picLocks noChangeAspect="1"/>
          </p:cNvPicPr>
          <p:nvPr/>
        </p:nvPicPr>
        <p:blipFill>
          <a:blip r:embed="rId8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6"/>
              </a:ext>
            </a:extLst>
          </a:blip>
          <a:stretch>
            <a:fillRect/>
          </a:stretch>
        </p:blipFill>
        <p:spPr>
          <a:xfrm>
            <a:off x="6493671" y="2110385"/>
            <a:ext cx="213121" cy="213121"/>
          </a:xfrm>
          <a:prstGeom prst="rect">
            <a:avLst/>
          </a:prstGeom>
        </p:spPr>
      </p:pic>
      <p:sp>
        <p:nvSpPr>
          <p:cNvPr id="96" name="Ellipsi 95"/>
          <p:cNvSpPr/>
          <p:nvPr/>
        </p:nvSpPr>
        <p:spPr>
          <a:xfrm>
            <a:off x="7450922" y="784827"/>
            <a:ext cx="1076342" cy="13512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825"/>
          </a:p>
        </p:txBody>
      </p:sp>
    </p:spTree>
    <p:extLst>
      <p:ext uri="{BB962C8B-B14F-4D97-AF65-F5344CB8AC3E}">
        <p14:creationId xmlns:p14="http://schemas.microsoft.com/office/powerpoint/2010/main" val="22116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11.4.2024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2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932998" y="791297"/>
            <a:ext cx="750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Suomi</a:t>
            </a:r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onnellisten maa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978562" y="1747270"/>
            <a:ext cx="7266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6600" dirty="0" smtClean="0">
                <a:solidFill>
                  <a:srgbClr val="7030A0"/>
                </a:solidFill>
              </a:rPr>
              <a:t>7. </a:t>
            </a:r>
            <a:r>
              <a:rPr lang="fi-FI" sz="3200" dirty="0" smtClean="0">
                <a:solidFill>
                  <a:srgbClr val="7030A0"/>
                </a:solidFill>
              </a:rPr>
              <a:t>kerta peräkkäin</a:t>
            </a:r>
            <a:endParaRPr lang="fi-FI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9.4.2024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b="10011"/>
          <a:stretch/>
        </p:blipFill>
        <p:spPr>
          <a:xfrm>
            <a:off x="441959" y="237600"/>
            <a:ext cx="8374607" cy="4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02400"/>
            <a:ext cx="7203017" cy="841998"/>
          </a:xfrm>
        </p:spPr>
        <p:txBody>
          <a:bodyPr>
            <a:noAutofit/>
          </a:bodyPr>
          <a:lstStyle/>
          <a:p>
            <a:r>
              <a:rPr lang="fi-FI" sz="2600" dirty="0" smtClean="0"/>
              <a:t>Kohtaanto-ongelma-ammatteja yhdistää matala palkkataso</a:t>
            </a:r>
            <a:endParaRPr lang="fi-FI" sz="2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9.4.2024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0" y="1201024"/>
            <a:ext cx="6530633" cy="34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4387" y="-84792"/>
            <a:ext cx="4368941" cy="602684"/>
          </a:xfrm>
        </p:spPr>
        <p:txBody>
          <a:bodyPr/>
          <a:lstStyle/>
          <a:p>
            <a:r>
              <a:rPr lang="fi-FI" dirty="0" smtClean="0"/>
              <a:t>Työttömyyden rakenne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9.4.2024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7" y="412694"/>
            <a:ext cx="5897472" cy="46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23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748158"/>
            <a:ext cx="6357600" cy="40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28650" y="240327"/>
            <a:ext cx="77463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600" b="1" dirty="0" smtClean="0">
                <a:solidFill>
                  <a:schemeClr val="tx2"/>
                </a:solidFill>
              </a:rPr>
              <a:t>Palvelusektorin osuus työllisyydestä kasvaa</a:t>
            </a:r>
          </a:p>
        </p:txBody>
      </p:sp>
    </p:spTree>
    <p:extLst>
      <p:ext uri="{BB962C8B-B14F-4D97-AF65-F5344CB8AC3E}">
        <p14:creationId xmlns:p14="http://schemas.microsoft.com/office/powerpoint/2010/main" val="1788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31200"/>
            <a:ext cx="7203017" cy="712800"/>
          </a:xfrm>
        </p:spPr>
        <p:txBody>
          <a:bodyPr>
            <a:normAutofit/>
          </a:bodyPr>
          <a:lstStyle/>
          <a:p>
            <a:r>
              <a:rPr lang="fi-FI" sz="2600" dirty="0" smtClean="0"/>
              <a:t>Taloudellinen huoltosuhde on raskas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Väestömme vanheneminen kasvattaa koko ajan huoltosuhdettamme sen lisäksi, että meillä on työikäisiä, jotka eivät ole työssä (huollettavien määrä / työlliset).</a:t>
            </a:r>
          </a:p>
          <a:p>
            <a:r>
              <a:rPr lang="fi-FI" dirty="0" smtClean="0"/>
              <a:t>Myös osatyökykyisten työpanos on hyvin arvokas.</a:t>
            </a:r>
          </a:p>
          <a:p>
            <a:r>
              <a:rPr lang="fi-FI" dirty="0" smtClean="0"/>
              <a:t>Jokainen työura, joka jää tekemättä maksaa yhteiskunnallemme noin 2 miljoonaa euroa.</a:t>
            </a:r>
          </a:p>
          <a:p>
            <a:r>
              <a:rPr lang="fi-FI" dirty="0" smtClean="0"/>
              <a:t>Jos ja kun meillä jäisi esimerkiksi 100 000 henkilön työura tekemättä, se merkitsisi 200 miljardin euron menetystä julkiseen talouteen.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4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GB" noProof="0" smtClean="0"/>
              <a:pPr/>
              <a:t>25</a:t>
            </a:fld>
            <a:endParaRPr lang="en-GB" noProof="0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0621" y="2"/>
          <a:ext cx="6643124" cy="469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Acrobat Document" r:id="rId3" imgW="8019763" imgH="5667239" progId="Acrobat.Document.DC">
                  <p:embed/>
                </p:oleObj>
              </mc:Choice>
              <mc:Fallback>
                <p:oleObj name="Acrobat Document" r:id="rId3" imgW="8019763" imgH="5667239" progId="Acrobat.Document.DC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621" y="2"/>
                        <a:ext cx="6643124" cy="469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98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Kansantalouden työn tuottavuus* 2000–2021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9.4.2024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26</a:t>
            </a:fld>
            <a:endParaRPr lang="fi-FI"/>
          </a:p>
        </p:txBody>
      </p:sp>
      <p:graphicFrame>
        <p:nvGraphicFramePr>
          <p:cNvPr id="12" name="Chart 3" title="kaavio"/>
          <p:cNvGraphicFramePr>
            <a:graphicFrameLocks/>
          </p:cNvGraphicFramePr>
          <p:nvPr>
            <p:extLst/>
          </p:nvPr>
        </p:nvGraphicFramePr>
        <p:xfrm>
          <a:off x="1368447" y="955212"/>
          <a:ext cx="5221539" cy="341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4"/>
          <p:cNvSpPr/>
          <p:nvPr/>
        </p:nvSpPr>
        <p:spPr>
          <a:xfrm>
            <a:off x="6347140" y="949797"/>
            <a:ext cx="2720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solidFill>
                  <a:srgbClr val="C00000"/>
                </a:solidFill>
              </a:rPr>
              <a:t>Norja</a:t>
            </a:r>
            <a:endParaRPr lang="fi-FI" sz="1100" b="1" dirty="0">
              <a:solidFill>
                <a:srgbClr val="0070C0"/>
              </a:solidFill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945633" y="4463663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Lähde: OECD</a:t>
            </a:r>
          </a:p>
        </p:txBody>
      </p:sp>
      <p:sp>
        <p:nvSpPr>
          <p:cNvPr id="15" name="Rectangle 6"/>
          <p:cNvSpPr/>
          <p:nvPr/>
        </p:nvSpPr>
        <p:spPr>
          <a:xfrm>
            <a:off x="1368447" y="4501242"/>
            <a:ext cx="35686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*BKT työtuntia kohti 2015-hinnoin dollaria ostovoimakorjattu </a:t>
            </a:r>
          </a:p>
        </p:txBody>
      </p:sp>
      <p:sp>
        <p:nvSpPr>
          <p:cNvPr id="16" name="Rectangle 4"/>
          <p:cNvSpPr/>
          <p:nvPr/>
        </p:nvSpPr>
        <p:spPr>
          <a:xfrm>
            <a:off x="6347140" y="1239140"/>
            <a:ext cx="2720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solidFill>
                  <a:srgbClr val="FF0000"/>
                </a:solidFill>
              </a:rPr>
              <a:t>Tanska</a:t>
            </a:r>
            <a:endParaRPr lang="fi-FI" sz="1100" b="1" dirty="0">
              <a:solidFill>
                <a:srgbClr val="0070C0"/>
              </a:solidFill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6347140" y="1377639"/>
            <a:ext cx="2720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solidFill>
                  <a:srgbClr val="FFC000"/>
                </a:solidFill>
              </a:rPr>
              <a:t>Ruotsi</a:t>
            </a:r>
            <a:endParaRPr lang="fi-FI" sz="1100" b="1" dirty="0">
              <a:solidFill>
                <a:srgbClr val="0070C0"/>
              </a:solidFill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6347140" y="1579034"/>
            <a:ext cx="2720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solidFill>
                  <a:srgbClr val="00B050"/>
                </a:solidFill>
              </a:rPr>
              <a:t>Islanti</a:t>
            </a:r>
            <a:endParaRPr lang="fi-FI" sz="1100" b="1" dirty="0">
              <a:solidFill>
                <a:srgbClr val="0070C0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6347140" y="1719783"/>
            <a:ext cx="2720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solidFill>
                  <a:srgbClr val="0070C0"/>
                </a:solidFill>
              </a:rPr>
              <a:t>Suomi</a:t>
            </a:r>
            <a:endParaRPr lang="fi-FI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8.4.2024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30185"/>
              </p:ext>
            </p:extLst>
          </p:nvPr>
        </p:nvGraphicFramePr>
        <p:xfrm>
          <a:off x="712519" y="-1834"/>
          <a:ext cx="7493329" cy="477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Macrobond document" r:id="rId3" imgW="9297334" imgH="5925093" progId="Mbnd.mbnd">
                  <p:embed/>
                </p:oleObj>
              </mc:Choice>
              <mc:Fallback>
                <p:oleObj name="Macrobond document" r:id="rId3" imgW="9297334" imgH="5925093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519" y="-1834"/>
                        <a:ext cx="7493329" cy="477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770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879764" y="1134665"/>
            <a:ext cx="7536872" cy="2692401"/>
          </a:xfrm>
        </p:spPr>
        <p:txBody>
          <a:bodyPr/>
          <a:lstStyle/>
          <a:p>
            <a:r>
              <a:rPr lang="fi-FI" dirty="0" smtClean="0"/>
              <a:t>JOTPA</a:t>
            </a:r>
          </a:p>
          <a:p>
            <a:r>
              <a:rPr lang="fi-FI" dirty="0" smtClean="0"/>
              <a:t>Osaamistarvekompassi</a:t>
            </a:r>
            <a:r>
              <a:rPr lang="fi-FI" baseline="30000" dirty="0" smtClean="0"/>
              <a:t>©®</a:t>
            </a:r>
            <a:endParaRPr lang="fi-FI" baseline="30000" dirty="0"/>
          </a:p>
        </p:txBody>
      </p:sp>
    </p:spTree>
    <p:extLst>
      <p:ext uri="{BB962C8B-B14F-4D97-AF65-F5344CB8AC3E}">
        <p14:creationId xmlns:p14="http://schemas.microsoft.com/office/powerpoint/2010/main" val="333586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Reagoinnista ennakointiin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Vaikea purkaa rakenteellista työttömyyttä (150 000 hlöä)</a:t>
            </a:r>
          </a:p>
          <a:p>
            <a:r>
              <a:rPr lang="fi-FI" dirty="0" smtClean="0"/>
              <a:t>Elinkeinorakenne muuttuu vauhdilla</a:t>
            </a:r>
            <a:r>
              <a:rPr lang="fi-FI" dirty="0"/>
              <a:t>:</a:t>
            </a:r>
            <a:r>
              <a:rPr lang="fi-FI" dirty="0" smtClean="0"/>
              <a:t> kulutustottumukset, </a:t>
            </a:r>
            <a:r>
              <a:rPr lang="fi-FI" dirty="0" err="1" smtClean="0"/>
              <a:t>digitalisaatio</a:t>
            </a:r>
            <a:r>
              <a:rPr lang="fi-FI" dirty="0"/>
              <a:t>,</a:t>
            </a:r>
            <a:r>
              <a:rPr lang="fi-FI" dirty="0" smtClean="0"/>
              <a:t> puhdas siirtymä, vapaa-ajan arvostus, vastuullisuusajattelu</a:t>
            </a:r>
          </a:p>
          <a:p>
            <a:r>
              <a:rPr lang="fi-FI" dirty="0" smtClean="0"/>
              <a:t>Jos ihmiset työskentelevät osaamisensa ylärajalla työvoiman tuottavuus kasvaa, mutta osaaminen ei ole vakio, se on alati kasvava vara</a:t>
            </a:r>
          </a:p>
          <a:p>
            <a:r>
              <a:rPr lang="fi-FI" dirty="0" smtClean="0"/>
              <a:t>Osaaminen ≠ (vanha)tutkinto</a:t>
            </a:r>
          </a:p>
          <a:p>
            <a:r>
              <a:rPr lang="fi-FI" dirty="0" smtClean="0"/>
              <a:t>Alueelliset osaamistarpeet fokukseen 2025 paikallistason ottaessa vastuun</a:t>
            </a:r>
          </a:p>
          <a:p>
            <a:r>
              <a:rPr lang="fi-FI" dirty="0" smtClean="0"/>
              <a:t>Ennakointi on tiedolla johtamista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11.4.2024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3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3</a:t>
            </a:fld>
            <a:endParaRPr lang="fi-FI"/>
          </a:p>
        </p:txBody>
      </p:sp>
      <p:pic>
        <p:nvPicPr>
          <p:cNvPr id="8194" name="Picture 2" descr="Sisältö saatavilla Excel-muodoss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1" y="-6180116"/>
            <a:ext cx="8841105" cy="54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5" y="658672"/>
            <a:ext cx="7323202" cy="448482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55592" y="99061"/>
            <a:ext cx="754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400" b="1" dirty="0"/>
              <a:t>GDP, %</a:t>
            </a:r>
          </a:p>
        </p:txBody>
      </p:sp>
    </p:spTree>
    <p:extLst>
      <p:ext uri="{BB962C8B-B14F-4D97-AF65-F5344CB8AC3E}">
        <p14:creationId xmlns:p14="http://schemas.microsoft.com/office/powerpoint/2010/main" val="23690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11.4.2024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30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087582" y="602673"/>
            <a:ext cx="6183871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Työvoimatiekartta (TEM</a:t>
            </a:r>
            <a:r>
              <a:rPr lang="fi-FI" sz="2800" b="1" dirty="0" smtClean="0">
                <a:solidFill>
                  <a:srgbClr val="7030A0"/>
                </a:solidFill>
              </a:rPr>
              <a:t>) </a:t>
            </a:r>
          </a:p>
          <a:p>
            <a:endParaRPr lang="fi-FI" sz="2800" b="1" dirty="0">
              <a:solidFill>
                <a:srgbClr val="7030A0"/>
              </a:solidFill>
            </a:endParaRPr>
          </a:p>
          <a:p>
            <a:r>
              <a:rPr lang="fi-FI" sz="2800" b="1" dirty="0">
                <a:solidFill>
                  <a:srgbClr val="7030A0"/>
                </a:solidFill>
              </a:rPr>
              <a:t>OPH ennakointiyksikkö</a:t>
            </a:r>
          </a:p>
          <a:p>
            <a:endParaRPr lang="fi-FI" sz="2800" b="1" dirty="0" smtClean="0">
              <a:solidFill>
                <a:srgbClr val="7030A0"/>
              </a:solidFill>
            </a:endParaRPr>
          </a:p>
          <a:p>
            <a:r>
              <a:rPr lang="fi-FI" sz="2800" b="1" dirty="0" smtClean="0">
                <a:solidFill>
                  <a:srgbClr val="7030A0"/>
                </a:solidFill>
              </a:rPr>
              <a:t>Työvoimabarometri (TEM + </a:t>
            </a:r>
            <a:r>
              <a:rPr lang="fi-FI" sz="2800" b="1" dirty="0" err="1" smtClean="0">
                <a:solidFill>
                  <a:srgbClr val="7030A0"/>
                </a:solidFill>
              </a:rPr>
              <a:t>ELYt</a:t>
            </a:r>
            <a:r>
              <a:rPr lang="fi-FI" sz="2800" b="1" dirty="0" smtClean="0">
                <a:solidFill>
                  <a:srgbClr val="7030A0"/>
                </a:solidFill>
              </a:rPr>
              <a:t>)</a:t>
            </a:r>
          </a:p>
          <a:p>
            <a:endParaRPr lang="fi-FI" sz="2800" b="1" dirty="0">
              <a:solidFill>
                <a:srgbClr val="7030A0"/>
              </a:solidFill>
            </a:endParaRPr>
          </a:p>
          <a:p>
            <a:r>
              <a:rPr lang="fi-FI" sz="2800" b="1" dirty="0" smtClean="0">
                <a:solidFill>
                  <a:srgbClr val="7030A0"/>
                </a:solidFill>
              </a:rPr>
              <a:t>Osaamistarvekompassi (</a:t>
            </a:r>
            <a:r>
              <a:rPr lang="fi-FI" sz="2800" b="1" dirty="0" err="1" smtClean="0">
                <a:solidFill>
                  <a:srgbClr val="7030A0"/>
                </a:solidFill>
              </a:rPr>
              <a:t>Jotpa</a:t>
            </a:r>
            <a:r>
              <a:rPr lang="fi-FI" sz="2800" b="1" dirty="0" smtClean="0">
                <a:solidFill>
                  <a:srgbClr val="7030A0"/>
                </a:solidFill>
              </a:rPr>
              <a:t>)</a:t>
            </a:r>
          </a:p>
          <a:p>
            <a:endParaRPr lang="fi-FI" sz="1800" dirty="0"/>
          </a:p>
          <a:p>
            <a:pPr algn="l"/>
            <a:endParaRPr lang="fi-FI" sz="1650" dirty="0" err="1" smtClean="0"/>
          </a:p>
        </p:txBody>
      </p:sp>
    </p:spTree>
    <p:extLst>
      <p:ext uri="{BB962C8B-B14F-4D97-AF65-F5344CB8AC3E}">
        <p14:creationId xmlns:p14="http://schemas.microsoft.com/office/powerpoint/2010/main" val="805581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Tiedolla johtaminen </a:t>
            </a:r>
            <a:r>
              <a:rPr lang="fi-FI" dirty="0" err="1" smtClean="0"/>
              <a:t>Jotpan</a:t>
            </a:r>
            <a:r>
              <a:rPr lang="fi-FI" dirty="0" smtClean="0"/>
              <a:t> ohjenuorana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Priorisointi ja </a:t>
            </a:r>
            <a:r>
              <a:rPr lang="fi-FI" dirty="0" err="1" smtClean="0"/>
              <a:t>targetointi</a:t>
            </a:r>
            <a:r>
              <a:rPr lang="fi-FI" dirty="0" smtClean="0"/>
              <a:t> nousee tiedosta ja ennakoivasta tarpeesta sekä resurssien niukkuudesta</a:t>
            </a:r>
          </a:p>
          <a:p>
            <a:r>
              <a:rPr lang="fi-FI" dirty="0" smtClean="0"/>
              <a:t>Jatkuva feedback kentältä</a:t>
            </a:r>
          </a:p>
          <a:p>
            <a:r>
              <a:rPr lang="fi-FI" dirty="0" smtClean="0"/>
              <a:t>Työmarkkinatuntijat sekä koulutus- ja työllisyyspolitiikan asiantuntijat mukana </a:t>
            </a:r>
            <a:r>
              <a:rPr lang="fi-FI" dirty="0" err="1" smtClean="0"/>
              <a:t>Jotpan</a:t>
            </a:r>
            <a:r>
              <a:rPr lang="fi-FI" dirty="0" smtClean="0"/>
              <a:t> päätöksenteossa</a:t>
            </a:r>
          </a:p>
          <a:p>
            <a:r>
              <a:rPr lang="fi-FI" dirty="0"/>
              <a:t>Korkeakoulut ja oppilaitokset tekevät yhteiskuntaa palvelevia päätöksiä opetustarjonnassaan ja </a:t>
            </a:r>
            <a:r>
              <a:rPr lang="fi-FI" dirty="0" smtClean="0"/>
              <a:t>yritysyhteistyössä </a:t>
            </a:r>
          </a:p>
          <a:p>
            <a:r>
              <a:rPr lang="fi-FI" dirty="0" err="1" smtClean="0"/>
              <a:t>Jotpa</a:t>
            </a:r>
            <a:r>
              <a:rPr lang="fi-FI" dirty="0" smtClean="0"/>
              <a:t> on nopea ja joustava reagoija (esim. hoiva-avustajat ja uudet teknologiat), </a:t>
            </a:r>
          </a:p>
          <a:p>
            <a:r>
              <a:rPr lang="fi-FI" dirty="0" smtClean="0"/>
              <a:t>Hyödynnetään </a:t>
            </a:r>
            <a:r>
              <a:rPr lang="fi-FI" dirty="0" err="1" smtClean="0"/>
              <a:t>opintosuoritusreksiteridataa</a:t>
            </a:r>
            <a:r>
              <a:rPr lang="fi-FI" dirty="0" smtClean="0"/>
              <a:t> toivottavasti myös TE-palveluissa tulevaisuudessa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11.4.2024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21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8" y="5715"/>
            <a:ext cx="5426421" cy="51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11.4.2024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/>
          </p:nvPr>
        </p:nvGraphicFramePr>
        <p:xfrm>
          <a:off x="985838" y="461963"/>
          <a:ext cx="71739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Macrobond document" r:id="rId3" imgW="7173175" imgH="4220072" progId="Mbnd.mbnd">
                  <p:embed/>
                </p:oleObj>
              </mc:Choice>
              <mc:Fallback>
                <p:oleObj name="Macrobond document" r:id="rId3" imgW="7173175" imgH="422007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38" y="461963"/>
                        <a:ext cx="7173912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02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21939"/>
              </p:ext>
            </p:extLst>
          </p:nvPr>
        </p:nvGraphicFramePr>
        <p:xfrm>
          <a:off x="285008" y="26348"/>
          <a:ext cx="7955842" cy="472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2" name="Macrobond document" r:id="rId3" imgW="6096695" imgH="3619930" progId="Mbnd.mbnd">
                  <p:embed/>
                </p:oleObj>
              </mc:Choice>
              <mc:Fallback>
                <p:oleObj name="Macrobond document" r:id="rId3" imgW="6096695" imgH="361993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008" y="26348"/>
                        <a:ext cx="7955842" cy="4723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52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/>
          </p:nvPr>
        </p:nvGraphicFramePr>
        <p:xfrm>
          <a:off x="600642" y="213755"/>
          <a:ext cx="7620208" cy="452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6" name="Macrobond document" r:id="rId3" imgW="6096695" imgH="3619930" progId="Mbnd.mbnd">
                  <p:embed/>
                </p:oleObj>
              </mc:Choice>
              <mc:Fallback>
                <p:oleObj name="Macrobond document" r:id="rId3" imgW="6096695" imgH="361993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642" y="213755"/>
                        <a:ext cx="7620208" cy="452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63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/>
          </p:nvPr>
        </p:nvGraphicFramePr>
        <p:xfrm>
          <a:off x="628650" y="5443"/>
          <a:ext cx="7308864" cy="475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Macrobond document" r:id="rId3" imgW="6001288" imgH="3905420" progId="Mbnd.mbnd">
                  <p:embed/>
                </p:oleObj>
              </mc:Choice>
              <mc:Fallback>
                <p:oleObj name="Macrobond document" r:id="rId3" imgW="6001288" imgH="3905420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5443"/>
                        <a:ext cx="7308864" cy="475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69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9.4.2024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/>
          </p:nvPr>
        </p:nvGraphicFramePr>
        <p:xfrm>
          <a:off x="240632" y="-1"/>
          <a:ext cx="8080220" cy="47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Macrobond document" r:id="rId4" imgW="6096695" imgH="3619930" progId="Mbnd.mbnd">
                  <p:embed/>
                </p:oleObj>
              </mc:Choice>
              <mc:Fallback>
                <p:oleObj name="Macrobond document" r:id="rId4" imgW="6096695" imgH="3619930" progId="Mbnd.mbnd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632" y="-1"/>
                        <a:ext cx="8080220" cy="479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067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dk_0HIdxg1XaWpGvSj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n53EtA.6itLOx1SYRe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_1EJQtrCCXjnE.FKn3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g28HqIDdwBOke9vq0j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XE9PTr1OD1upFn.keL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udqbq5dO5r7z_H_gKt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7XZL8gVtgzHWyxrjZ2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8gg2cNR2EhuPSk.wiy.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aoyEd4yeaTArF_mAOZ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ZT.GCA6uog4F5mmqxD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T.ky4Cu4ULYLO9zMr4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CnM00.VsNPdin7hzhL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2oGQuE.hfckpXr79G4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..t01sfWmP5uF2ALsE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4Cs_EmkhSzfTZleUI47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jC2yByt4ZQsXBQC6on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VAP7jauVq.OGcm3NqO0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31zZgFGnsD3vzJPBhp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iXWpeO.BUb3z4LaaLJX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t0UjdC.4SS97EIB9VuC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6qrOD50VLFqhdQVWkY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5CKLZXygGpvNlPk1Cm.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T6s6YglaATl60iY66oy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edrPTqNQYQ1OVuwMM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Oa.11p22EzUHVPVQ1ec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f7iV8Ts5r2DJ3tVWAc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SeNheM5n6OG5Q7rJll_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eIG_V2C8p1wPtUZV9Q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eONnfYbrX7ZzWAYuha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WbKKdn.SFRrEN3MsMb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9XQLJ1bcofWufsDuvH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J_471TSmHD2cqM.s7J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gX.XCL_1q4PZuWzRBrQ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IegdDSKlL7IKNOy4sO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A0YZdbCUx4dtpDGiYd.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.GDNuAR.UDrFXuq94J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WxshSu7mXEOdqFQCW80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g6OLgk.qpyrf5YDKzr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1L1p3qFlhbpWDBwUm.1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TtHYhNxXXhBe2ap8xM1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9SGvRdhaMEKZwmCg_w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m8dWM8iq.O1UnYAgCrm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o4Kwc8FxtdCOptRJs0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pqe4gr6fsQ722xudqM_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fFiv0pUg61_fjBSCnyO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aiSeJmqmqHi1Ht_Is4I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qpWDo255QzbYm.RTxRU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XJp8gZ48eCAvXamV0NM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XeVQ5sBvGyahX9qvLZd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HeI3KnBqBsB6j37f0G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yIGXsmlML3axBwKVcyF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LObbMVJSg5CC86VXmM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xEm1xRSrsOTZIrxfF10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wqTLeY0bljjNqZnGES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8PdqmEDudiRcZKiREy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lJ2oUCdXmPV2crXYAiD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sKGANY0bEHV8MpfINp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sZ1hm3GNVq4qbMY6uS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c9rrqJ2B_YwGshi24ve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avCXbGwxeNLnya84SC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jAEy2WvlyuJqb2PNIgL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nWK_apQop8TIaST0EC3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zPqaNNFzNc0agT9nuPh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ec9EV23f9rnXsnqPXw2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6rH.FiP5zw0UkgdMV99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ucc65h7YMnIbkJjfrKC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N2JI2LSCDX9db0nuGv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kad1qKZsTc3r2oUCPj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x_eL6hqKwmVfPehSOv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ET0H2wZqiVQwdktEbl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NtD2pUPdrZOn3zIaVMVA"/>
</p:tagLst>
</file>

<file path=ppt/theme/theme1.xml><?xml version="1.0" encoding="utf-8"?>
<a:theme xmlns:a="http://schemas.openxmlformats.org/drawingml/2006/main" name="TEM">
  <a:themeElements>
    <a:clrScheme name="TEM 2021 01">
      <a:dk1>
        <a:srgbClr val="000000"/>
      </a:dk1>
      <a:lt1>
        <a:srgbClr val="FFFFFF"/>
      </a:lt1>
      <a:dk2>
        <a:srgbClr val="201E5B"/>
      </a:dk2>
      <a:lt2>
        <a:srgbClr val="DDBF8C"/>
      </a:lt2>
      <a:accent1>
        <a:srgbClr val="554596"/>
      </a:accent1>
      <a:accent2>
        <a:srgbClr val="008B3B"/>
      </a:accent2>
      <a:accent3>
        <a:srgbClr val="4565AD"/>
      </a:accent3>
      <a:accent4>
        <a:srgbClr val="E5231B"/>
      </a:accent4>
      <a:accent5>
        <a:srgbClr val="B63E8F"/>
      </a:accent5>
      <a:accent6>
        <a:srgbClr val="894997"/>
      </a:accent6>
      <a:hlink>
        <a:srgbClr val="0066CF"/>
      </a:hlink>
      <a:folHlink>
        <a:srgbClr val="485C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DB01_laaja__FI_V____RGB.potx" id="{3FA3402B-2EFC-473D-AB43-9B110CE0CE1F}" vid="{EB4504F2-DA96-4563-B70F-974AD9BA3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5C7B76CCF5F148926C0FF899EF0A48" ma:contentTypeVersion="1" ma:contentTypeDescription="Luo uusi asiakirja." ma:contentTypeScope="" ma:versionID="2472a7b468e500d58bbd40018e95cb05">
  <xsd:schema xmlns:xsd="http://www.w3.org/2001/XMLSchema" xmlns:xs="http://www.w3.org/2001/XMLSchema" xmlns:p="http://schemas.microsoft.com/office/2006/metadata/properties" xmlns:ns2="7f97d177-8dcd-4bbe-b0ee-f7953283607b" targetNamespace="http://schemas.microsoft.com/office/2006/metadata/properties" ma:root="true" ma:fieldsID="0774b04d850c7586db06a8b0075ce4dd" ns2:_="">
    <xsd:import namespace="7f97d177-8dcd-4bbe-b0ee-f7953283607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7d177-8dcd-4bbe-b0ee-f795328360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1BECBC-4075-40DE-A593-D1736084041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f97d177-8dcd-4bbe-b0ee-f7953283607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EB98E3-BA8A-4545-8BFE-08B27829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94A91-4D55-4C52-A8AF-77B9BEAA9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7d177-8dcd-4bbe-b0ee-f79532836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PP_TEM_laajakuva_FI_pohja_RGB (1)</Template>
  <TotalTime>11555</TotalTime>
  <Words>1238</Words>
  <Application>Microsoft Office PowerPoint</Application>
  <PresentationFormat>Näytössä katseltava esitys (16:9)</PresentationFormat>
  <Paragraphs>275</Paragraphs>
  <Slides>31</Slides>
  <Notes>6</Notes>
  <HiddenSlides>1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31</vt:i4>
      </vt:variant>
    </vt:vector>
  </HeadingPairs>
  <TitlesOfParts>
    <vt:vector size="41" baseType="lpstr">
      <vt:lpstr>Arial</vt:lpstr>
      <vt:lpstr>Calibri</vt:lpstr>
      <vt:lpstr>Rockwell</vt:lpstr>
      <vt:lpstr>Segoe UI</vt:lpstr>
      <vt:lpstr>Trebuchet MS</vt:lpstr>
      <vt:lpstr>Wingdings</vt:lpstr>
      <vt:lpstr>TEM</vt:lpstr>
      <vt:lpstr>Macrobond document</vt:lpstr>
      <vt:lpstr>think-cell Slide</vt:lpstr>
      <vt:lpstr>Acrobat Document</vt:lpstr>
      <vt:lpstr>Reagoinnista ennakointiin JOTPA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Työmarkkinoiden kohtaantoon vaikuttavia ”makrotason” tekijöitä</vt:lpstr>
      <vt:lpstr>Väestönkasvu suurimmissa kaupungeissa  2021-2022</vt:lpstr>
      <vt:lpstr>Vieraskielisten osuus kaupunkien väestöstä</vt:lpstr>
      <vt:lpstr>Uusi työvoima: nettomaahanmuutto</vt:lpstr>
      <vt:lpstr>Työvoimapula on tällä hetkellä voimakasta ja läpileikkaavaa hidastaen merkittävästi kasvua tutkituissa yrityksissä</vt:lpstr>
      <vt:lpstr>PowerPoint-esitys</vt:lpstr>
      <vt:lpstr>Kohtaanto-ongelma-ammatteja yhdistää matala palkkataso</vt:lpstr>
      <vt:lpstr>Työttömyyden rakenne</vt:lpstr>
      <vt:lpstr>PowerPoint-esitys</vt:lpstr>
      <vt:lpstr>Taloudellinen huoltosuhde on raskas</vt:lpstr>
      <vt:lpstr>PowerPoint-esitys</vt:lpstr>
      <vt:lpstr>Kansantalouden työn tuottavuus* 2000–2021 </vt:lpstr>
      <vt:lpstr>PowerPoint-esitys</vt:lpstr>
      <vt:lpstr>PowerPoint-esitys</vt:lpstr>
      <vt:lpstr>Reagoinnista ennakointiin</vt:lpstr>
      <vt:lpstr>PowerPoint-esitys</vt:lpstr>
      <vt:lpstr>Tiedolla johtaminen Jotpan ohjenuorana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Työmarkkinat</dc:title>
  <dc:creator>Mikkola Alexia (TEM)</dc:creator>
  <cp:lastModifiedBy>Pylkkänen Elina (TEM)</cp:lastModifiedBy>
  <cp:revision>440</cp:revision>
  <dcterms:created xsi:type="dcterms:W3CDTF">2022-05-02T06:02:15Z</dcterms:created>
  <dcterms:modified xsi:type="dcterms:W3CDTF">2024-04-11T06:01:22Z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0x010100FC5C7B76CCF5F148926C0FF899EF0A48</vt:lpwstr>
  </property>
</Properties>
</file>